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34" r:id="rId2"/>
  </p:sldMasterIdLst>
  <p:notesMasterIdLst>
    <p:notesMasterId r:id="rId71"/>
  </p:notesMasterIdLst>
  <p:handoutMasterIdLst>
    <p:handoutMasterId r:id="rId72"/>
  </p:handoutMasterIdLst>
  <p:sldIdLst>
    <p:sldId id="271" r:id="rId3"/>
    <p:sldId id="265" r:id="rId4"/>
    <p:sldId id="266" r:id="rId5"/>
    <p:sldId id="256" r:id="rId6"/>
    <p:sldId id="257" r:id="rId7"/>
    <p:sldId id="258" r:id="rId8"/>
    <p:sldId id="259" r:id="rId9"/>
    <p:sldId id="272" r:id="rId10"/>
    <p:sldId id="260" r:id="rId11"/>
    <p:sldId id="273" r:id="rId12"/>
    <p:sldId id="274" r:id="rId13"/>
    <p:sldId id="275" r:id="rId14"/>
    <p:sldId id="276" r:id="rId15"/>
    <p:sldId id="277" r:id="rId16"/>
    <p:sldId id="261" r:id="rId17"/>
    <p:sldId id="262" r:id="rId18"/>
    <p:sldId id="263" r:id="rId19"/>
    <p:sldId id="264" r:id="rId20"/>
    <p:sldId id="278" r:id="rId21"/>
    <p:sldId id="279" r:id="rId22"/>
    <p:sldId id="267" r:id="rId23"/>
    <p:sldId id="268" r:id="rId24"/>
    <p:sldId id="280" r:id="rId25"/>
    <p:sldId id="281" r:id="rId26"/>
    <p:sldId id="282" r:id="rId27"/>
    <p:sldId id="283" r:id="rId28"/>
    <p:sldId id="287" r:id="rId29"/>
    <p:sldId id="333" r:id="rId30"/>
    <p:sldId id="334" r:id="rId31"/>
    <p:sldId id="335" r:id="rId32"/>
    <p:sldId id="290" r:id="rId33"/>
    <p:sldId id="336" r:id="rId34"/>
    <p:sldId id="337" r:id="rId35"/>
    <p:sldId id="296" r:id="rId36"/>
    <p:sldId id="342" r:id="rId37"/>
    <p:sldId id="338" r:id="rId38"/>
    <p:sldId id="339" r:id="rId39"/>
    <p:sldId id="340" r:id="rId40"/>
    <p:sldId id="341" r:id="rId41"/>
    <p:sldId id="297" r:id="rId42"/>
    <p:sldId id="343" r:id="rId43"/>
    <p:sldId id="344" r:id="rId44"/>
    <p:sldId id="345" r:id="rId45"/>
    <p:sldId id="346" r:id="rId46"/>
    <p:sldId id="347" r:id="rId47"/>
    <p:sldId id="348" r:id="rId48"/>
    <p:sldId id="349" r:id="rId49"/>
    <p:sldId id="350" r:id="rId50"/>
    <p:sldId id="351" r:id="rId51"/>
    <p:sldId id="308" r:id="rId52"/>
    <p:sldId id="309" r:id="rId53"/>
    <p:sldId id="310" r:id="rId54"/>
    <p:sldId id="311" r:id="rId55"/>
    <p:sldId id="312" r:id="rId56"/>
    <p:sldId id="313" r:id="rId57"/>
    <p:sldId id="314" r:id="rId58"/>
    <p:sldId id="315" r:id="rId59"/>
    <p:sldId id="316" r:id="rId60"/>
    <p:sldId id="317" r:id="rId61"/>
    <p:sldId id="325" r:id="rId62"/>
    <p:sldId id="352" r:id="rId63"/>
    <p:sldId id="353" r:id="rId64"/>
    <p:sldId id="354" r:id="rId65"/>
    <p:sldId id="355" r:id="rId66"/>
    <p:sldId id="356" r:id="rId67"/>
    <p:sldId id="330" r:id="rId68"/>
    <p:sldId id="331" r:id="rId69"/>
    <p:sldId id="26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B45"/>
    <a:srgbClr val="024D7C"/>
    <a:srgbClr val="2A154D"/>
    <a:srgbClr val="541945"/>
    <a:srgbClr val="18448F"/>
    <a:srgbClr val="9F1B30"/>
    <a:srgbClr val="E27F26"/>
    <a:srgbClr val="74C4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57" autoAdjust="0"/>
    <p:restoredTop sz="94614"/>
  </p:normalViewPr>
  <p:slideViewPr>
    <p:cSldViewPr snapToGrid="0" showGuides="1">
      <p:cViewPr varScale="1">
        <p:scale>
          <a:sx n="124" d="100"/>
          <a:sy n="124" d="100"/>
        </p:scale>
        <p:origin x="624" y="168"/>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1" d="100"/>
          <a:sy n="71" d="100"/>
        </p:scale>
        <p:origin x="2658"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BE6BFE-3CFF-4C6C-9E53-184BBC69E5E5}" type="datetimeFigureOut">
              <a:rPr lang="en-US" smtClean="0"/>
              <a:t>7/6/23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883751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05C1D3-7D3C-7345-81B7-83ECE6346BB3}" type="datetimeFigureOut">
              <a:rPr lang="en-US" smtClean="0"/>
              <a:t>7/6/23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338505-BB72-D04B-9DD4-A82E2BFC5914}" type="slidenum">
              <a:rPr lang="en-US" smtClean="0"/>
              <a:t>‹#›</a:t>
            </a:fld>
            <a:endParaRPr lang="en-US"/>
          </a:p>
        </p:txBody>
      </p:sp>
    </p:spTree>
    <p:extLst>
      <p:ext uri="{BB962C8B-B14F-4D97-AF65-F5344CB8AC3E}">
        <p14:creationId xmlns:p14="http://schemas.microsoft.com/office/powerpoint/2010/main" val="1717100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8_Section Header">
    <p:bg>
      <p:bgPr>
        <a:solidFill>
          <a:schemeClr val="tx2"/>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823ECDF0-EB8F-5AEC-CF20-8B0739CBF4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488" y="0"/>
            <a:ext cx="12158512" cy="6876941"/>
          </a:xfrm>
          <a:prstGeom prst="rect">
            <a:avLst/>
          </a:prstGeom>
        </p:spPr>
      </p:pic>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87852" y="672871"/>
            <a:ext cx="1907198" cy="597130"/>
          </a:xfrm>
          <a:prstGeom prst="rect">
            <a:avLst/>
          </a:prstGeom>
        </p:spPr>
      </p:pic>
      <p:sp>
        <p:nvSpPr>
          <p:cNvPr id="9" name="Google Shape;12;p7">
            <a:extLst>
              <a:ext uri="{FF2B5EF4-FFF2-40B4-BE49-F238E27FC236}">
                <a16:creationId xmlns:a16="http://schemas.microsoft.com/office/drawing/2014/main" id="{FFC598CC-3607-6449-BBAC-8801B219AC91}"/>
              </a:ext>
            </a:extLst>
          </p:cNvPr>
          <p:cNvSpPr txBox="1">
            <a:spLocks noGrp="1"/>
          </p:cNvSpPr>
          <p:nvPr>
            <p:ph type="dt" idx="2"/>
          </p:nvPr>
        </p:nvSpPr>
        <p:spPr>
          <a:xfrm>
            <a:off x="9366233" y="6565157"/>
            <a:ext cx="1879041" cy="14978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Date</a:t>
            </a:r>
            <a:endParaRPr lang="en-US" sz="1300" dirty="0"/>
          </a:p>
        </p:txBody>
      </p:sp>
      <p:sp>
        <p:nvSpPr>
          <p:cNvPr id="10" name="Google Shape;13;p7">
            <a:extLst>
              <a:ext uri="{FF2B5EF4-FFF2-40B4-BE49-F238E27FC236}">
                <a16:creationId xmlns:a16="http://schemas.microsoft.com/office/drawing/2014/main" id="{645C2BB6-EC84-984C-976E-5B6DC56DC5F8}"/>
              </a:ext>
            </a:extLst>
          </p:cNvPr>
          <p:cNvSpPr txBox="1">
            <a:spLocks noGrp="1"/>
          </p:cNvSpPr>
          <p:nvPr>
            <p:ph type="sldNum" idx="4"/>
          </p:nvPr>
        </p:nvSpPr>
        <p:spPr>
          <a:xfrm>
            <a:off x="11245265" y="6565157"/>
            <a:ext cx="484870" cy="1497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13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sz="1300" dirty="0"/>
          </a:p>
        </p:txBody>
      </p:sp>
      <p:sp>
        <p:nvSpPr>
          <p:cNvPr id="6" name="Title 1">
            <a:extLst>
              <a:ext uri="{FF2B5EF4-FFF2-40B4-BE49-F238E27FC236}">
                <a16:creationId xmlns:a16="http://schemas.microsoft.com/office/drawing/2014/main" id="{F930BDA7-A8D2-2A46-9C1D-5609777B6048}"/>
              </a:ext>
            </a:extLst>
          </p:cNvPr>
          <p:cNvSpPr>
            <a:spLocks noGrp="1"/>
          </p:cNvSpPr>
          <p:nvPr>
            <p:ph type="title" hasCustomPrompt="1"/>
          </p:nvPr>
        </p:nvSpPr>
        <p:spPr>
          <a:xfrm>
            <a:off x="720676" y="1270001"/>
            <a:ext cx="10767024" cy="2105341"/>
          </a:xfrm>
          <a:prstGeom prst="rect">
            <a:avLst/>
          </a:prstGeom>
        </p:spPr>
        <p:txBody>
          <a:bodyPr anchor="b">
            <a:noAutofit/>
          </a:bodyPr>
          <a:lstStyle>
            <a:lvl1pPr>
              <a:defRPr sz="5000">
                <a:solidFill>
                  <a:schemeClr val="bg1"/>
                </a:solidFill>
                <a:latin typeface="+mj-lt"/>
              </a:defRPr>
            </a:lvl1pPr>
          </a:lstStyle>
          <a:p>
            <a:r>
              <a:rPr lang="en-US" dirty="0"/>
              <a:t>CLICK TO EDIT MASTER TITLE STYLE</a:t>
            </a:r>
          </a:p>
        </p:txBody>
      </p:sp>
    </p:spTree>
    <p:extLst>
      <p:ext uri="{BB962C8B-B14F-4D97-AF65-F5344CB8AC3E}">
        <p14:creationId xmlns:p14="http://schemas.microsoft.com/office/powerpoint/2010/main" val="226471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ark Option">
    <p:bg>
      <p:bgPr>
        <a:solidFill>
          <a:schemeClr val="accent2">
            <a:lumMod val="50000"/>
          </a:schemeClr>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B77DB96-2A1A-044E-AD16-C31DBA415265}"/>
              </a:ext>
            </a:extLst>
          </p:cNvPr>
          <p:cNvSpPr>
            <a:spLocks noGrp="1"/>
          </p:cNvSpPr>
          <p:nvPr>
            <p:ph idx="1"/>
          </p:nvPr>
        </p:nvSpPr>
        <p:spPr>
          <a:xfrm>
            <a:off x="838200" y="2782959"/>
            <a:ext cx="10515600" cy="3160643"/>
          </a:xfrm>
        </p:spPr>
        <p:txBody>
          <a:bodyPr/>
          <a:lstStyle>
            <a:lvl1pPr>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2">
            <a:extLst>
              <a:ext uri="{FF2B5EF4-FFF2-40B4-BE49-F238E27FC236}">
                <a16:creationId xmlns:a16="http://schemas.microsoft.com/office/drawing/2014/main" id="{7B72A6E5-8F7F-9D41-9116-9326AE9479D4}"/>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11" name="Rectangle 10">
            <a:extLst>
              <a:ext uri="{FF2B5EF4-FFF2-40B4-BE49-F238E27FC236}">
                <a16:creationId xmlns:a16="http://schemas.microsoft.com/office/drawing/2014/main" id="{86D6EDD1-DB77-0C4F-909F-37DA00EDBA27}"/>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a:extLst>
              <a:ext uri="{FF2B5EF4-FFF2-40B4-BE49-F238E27FC236}">
                <a16:creationId xmlns:a16="http://schemas.microsoft.com/office/drawing/2014/main" id="{4E2BF0F7-0439-164C-BA13-B0D4C1B6F09D}"/>
              </a:ext>
            </a:extLst>
          </p:cNvPr>
          <p:cNvSpPr/>
          <p:nvPr userDrawn="1"/>
        </p:nvSpPr>
        <p:spPr>
          <a:xfrm>
            <a:off x="0" y="0"/>
            <a:ext cx="12192000" cy="136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Title 1">
            <a:extLst>
              <a:ext uri="{FF2B5EF4-FFF2-40B4-BE49-F238E27FC236}">
                <a16:creationId xmlns:a16="http://schemas.microsoft.com/office/drawing/2014/main" id="{E7604987-B87C-6C41-A0BB-CD1F023507C2}"/>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tx1"/>
                </a:solidFill>
                <a:effectLst>
                  <a:reflection blurRad="6350" stA="50000" endA="300" endPos="50000" dist="29997" dir="5400000" sy="-100000" algn="bl" rotWithShape="0"/>
                </a:effectLst>
              </a:defRPr>
            </a:lvl1pPr>
          </a:lstStyle>
          <a:p>
            <a:r>
              <a:rPr lang="en-US" dirty="0"/>
              <a:t>CLICK TO EDIT MASTER TITLE STYLE</a:t>
            </a:r>
          </a:p>
        </p:txBody>
      </p:sp>
      <p:sp>
        <p:nvSpPr>
          <p:cNvPr id="20" name="Text Placeholder 5">
            <a:extLst>
              <a:ext uri="{FF2B5EF4-FFF2-40B4-BE49-F238E27FC236}">
                <a16:creationId xmlns:a16="http://schemas.microsoft.com/office/drawing/2014/main" id="{19E6241A-1D2F-A64E-911E-79758A9F3C76}"/>
              </a:ext>
            </a:extLst>
          </p:cNvPr>
          <p:cNvSpPr>
            <a:spLocks noGrp="1"/>
          </p:cNvSpPr>
          <p:nvPr>
            <p:ph type="body" sz="quarter" idx="11" hasCustomPrompt="1"/>
          </p:nvPr>
        </p:nvSpPr>
        <p:spPr>
          <a:xfrm>
            <a:off x="838199" y="1895949"/>
            <a:ext cx="7423151" cy="601465"/>
          </a:xfrm>
        </p:spPr>
        <p:txBody>
          <a:bodyPr>
            <a:normAutofit/>
          </a:bodyPr>
          <a:lstStyle>
            <a:lvl1pPr marL="0" indent="0">
              <a:buNone/>
              <a:defRPr sz="2400" b="1" i="0">
                <a:solidFill>
                  <a:schemeClr val="bg1"/>
                </a:solidFill>
                <a:latin typeface="Calibri" panose="020F0502020204030204" pitchFamily="34" charset="0"/>
                <a:cs typeface="Calibri" panose="020F0502020204030204" pitchFamily="34" charset="0"/>
              </a:defRPr>
            </a:lvl1pPr>
          </a:lstStyle>
          <a:p>
            <a:pPr lvl="0"/>
            <a:r>
              <a:rPr lang="en-US" dirty="0"/>
              <a:t>Click to edit slide subheading</a:t>
            </a:r>
          </a:p>
        </p:txBody>
      </p:sp>
    </p:spTree>
    <p:extLst>
      <p:ext uri="{BB962C8B-B14F-4D97-AF65-F5344CB8AC3E}">
        <p14:creationId xmlns:p14="http://schemas.microsoft.com/office/powerpoint/2010/main" val="1049434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6480B07-A72E-E941-BA12-FC4F8CD9FE41}"/>
              </a:ext>
            </a:extLst>
          </p:cNvPr>
          <p:cNvSpPr>
            <a:spLocks noGrp="1"/>
          </p:cNvSpPr>
          <p:nvPr>
            <p:ph sz="half" idx="1"/>
          </p:nvPr>
        </p:nvSpPr>
        <p:spPr>
          <a:xfrm>
            <a:off x="838200" y="1825627"/>
            <a:ext cx="51816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CD3CE178-1A04-C649-915D-FBC8434BE729}"/>
              </a:ext>
            </a:extLst>
          </p:cNvPr>
          <p:cNvSpPr>
            <a:spLocks noGrp="1"/>
          </p:cNvSpPr>
          <p:nvPr>
            <p:ph sz="half" idx="2"/>
          </p:nvPr>
        </p:nvSpPr>
        <p:spPr>
          <a:xfrm>
            <a:off x="6172200" y="1825627"/>
            <a:ext cx="5181600" cy="41179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2">
            <a:extLst>
              <a:ext uri="{FF2B5EF4-FFF2-40B4-BE49-F238E27FC236}">
                <a16:creationId xmlns:a16="http://schemas.microsoft.com/office/drawing/2014/main" id="{CBBB188F-3615-5948-8CB3-C5D8177B6ADE}"/>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10" name="Title 1">
            <a:extLst>
              <a:ext uri="{FF2B5EF4-FFF2-40B4-BE49-F238E27FC236}">
                <a16:creationId xmlns:a16="http://schemas.microsoft.com/office/drawing/2014/main" id="{6794D652-3D4C-524F-B726-18D2E8CF9CD8}"/>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tx1"/>
                </a:solidFill>
                <a:effectLst>
                  <a:reflection blurRad="6350" stA="50000" endA="300" endPos="50000" dist="29997" dir="5400000" sy="-100000" algn="bl" rotWithShape="0"/>
                </a:effectLst>
              </a:defRPr>
            </a:lvl1pPr>
          </a:lstStyle>
          <a:p>
            <a:r>
              <a:rPr lang="en-US" dirty="0"/>
              <a:t>CLICK TO EDIT MASTER TITLE STYLE</a:t>
            </a:r>
          </a:p>
        </p:txBody>
      </p:sp>
    </p:spTree>
    <p:extLst>
      <p:ext uri="{BB962C8B-B14F-4D97-AF65-F5344CB8AC3E}">
        <p14:creationId xmlns:p14="http://schemas.microsoft.com/office/powerpoint/2010/main" val="758268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07E00D-C7A3-CB42-9BC3-8D004C904D02}"/>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CDF1DFEA-58F5-3B49-B99A-7C1ED7D11611}"/>
              </a:ext>
            </a:extLst>
          </p:cNvPr>
          <p:cNvSpPr/>
          <p:nvPr userDrawn="1"/>
        </p:nvSpPr>
        <p:spPr>
          <a:xfrm>
            <a:off x="0"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8416A48C-A2CF-0B4D-BB9F-3253FA053159}"/>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bg1"/>
                </a:solidFill>
                <a:effectLst>
                  <a:reflection blurRad="6350" stA="50000" endA="300" endPos="50000" dist="29997" dir="5400000" sy="-100000" algn="bl" rotWithShape="0"/>
                </a:effectLst>
              </a:defRPr>
            </a:lvl1pPr>
          </a:lstStyle>
          <a:p>
            <a:r>
              <a:rPr lang="en-US" dirty="0"/>
              <a:t>CLICK TO EDIT MASTER TITLE STYLE</a:t>
            </a:r>
          </a:p>
        </p:txBody>
      </p:sp>
      <p:sp>
        <p:nvSpPr>
          <p:cNvPr id="13" name="Footer Placeholder 2">
            <a:extLst>
              <a:ext uri="{FF2B5EF4-FFF2-40B4-BE49-F238E27FC236}">
                <a16:creationId xmlns:a16="http://schemas.microsoft.com/office/drawing/2014/main" id="{38570FEF-7A98-EF40-8C3A-CC715484DFDF}"/>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Tree>
    <p:extLst>
      <p:ext uri="{BB962C8B-B14F-4D97-AF65-F5344CB8AC3E}">
        <p14:creationId xmlns:p14="http://schemas.microsoft.com/office/powerpoint/2010/main" val="3009337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37B839-9C15-6946-AC10-0CE9D4AE9FF4}"/>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6756E505-F6AF-D94A-AB7B-4EC0047D46BC}"/>
              </a:ext>
            </a:extLst>
          </p:cNvPr>
          <p:cNvSpPr/>
          <p:nvPr userDrawn="1"/>
        </p:nvSpPr>
        <p:spPr>
          <a:xfrm>
            <a:off x="0"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Footer Placeholder 2">
            <a:extLst>
              <a:ext uri="{FF2B5EF4-FFF2-40B4-BE49-F238E27FC236}">
                <a16:creationId xmlns:a16="http://schemas.microsoft.com/office/drawing/2014/main" id="{16C158E5-6683-5E47-8877-57FA419B827C}"/>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Tree>
    <p:extLst>
      <p:ext uri="{BB962C8B-B14F-4D97-AF65-F5344CB8AC3E}">
        <p14:creationId xmlns:p14="http://schemas.microsoft.com/office/powerpoint/2010/main" val="348300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1BF6C0D-7DCE-AD4E-AD9D-181A933A2BA2}"/>
              </a:ext>
            </a:extLst>
          </p:cNvPr>
          <p:cNvSpPr>
            <a:spLocks noGrp="1"/>
          </p:cNvSpPr>
          <p:nvPr>
            <p:ph idx="1"/>
          </p:nvPr>
        </p:nvSpPr>
        <p:spPr>
          <a:xfrm>
            <a:off x="5183188" y="2689408"/>
            <a:ext cx="6172200" cy="31795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9721447F-E2B0-8948-A2D8-AC20C9865BD6}"/>
              </a:ext>
            </a:extLst>
          </p:cNvPr>
          <p:cNvSpPr>
            <a:spLocks noGrp="1"/>
          </p:cNvSpPr>
          <p:nvPr>
            <p:ph type="body" sz="half" idx="2"/>
          </p:nvPr>
        </p:nvSpPr>
        <p:spPr>
          <a:xfrm>
            <a:off x="839788" y="2689407"/>
            <a:ext cx="3932237" cy="31795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9" name="Footer Placeholder 2">
            <a:extLst>
              <a:ext uri="{FF2B5EF4-FFF2-40B4-BE49-F238E27FC236}">
                <a16:creationId xmlns:a16="http://schemas.microsoft.com/office/drawing/2014/main" id="{10CA1679-20AA-5442-B284-0AD2E90FFEC4}"/>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20" name="Rectangle 19">
            <a:extLst>
              <a:ext uri="{FF2B5EF4-FFF2-40B4-BE49-F238E27FC236}">
                <a16:creationId xmlns:a16="http://schemas.microsoft.com/office/drawing/2014/main" id="{4304EEFA-E49F-0B4E-A402-A0B0BC9640F0}"/>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a:extLst>
              <a:ext uri="{FF2B5EF4-FFF2-40B4-BE49-F238E27FC236}">
                <a16:creationId xmlns:a16="http://schemas.microsoft.com/office/drawing/2014/main" id="{BE321BF7-8E07-3A42-8A2B-9E5657630E11}"/>
              </a:ext>
            </a:extLst>
          </p:cNvPr>
          <p:cNvSpPr/>
          <p:nvPr userDrawn="1"/>
        </p:nvSpPr>
        <p:spPr>
          <a:xfrm>
            <a:off x="0"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Title 1">
            <a:extLst>
              <a:ext uri="{FF2B5EF4-FFF2-40B4-BE49-F238E27FC236}">
                <a16:creationId xmlns:a16="http://schemas.microsoft.com/office/drawing/2014/main" id="{744B4A25-3303-A746-8D35-69BB44AB3896}"/>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bg1"/>
                </a:solidFill>
                <a:effectLst>
                  <a:reflection blurRad="6350" stA="50000" endA="300" endPos="50000" dist="29997" dir="5400000" sy="-100000" algn="bl" rotWithShape="0"/>
                </a:effectLst>
              </a:defRPr>
            </a:lvl1pPr>
          </a:lstStyle>
          <a:p>
            <a:r>
              <a:rPr lang="en-US" dirty="0"/>
              <a:t>CLICK TO EDIT MASTER TITLE STYLE</a:t>
            </a:r>
          </a:p>
        </p:txBody>
      </p:sp>
      <p:sp>
        <p:nvSpPr>
          <p:cNvPr id="23" name="Text Placeholder 5">
            <a:extLst>
              <a:ext uri="{FF2B5EF4-FFF2-40B4-BE49-F238E27FC236}">
                <a16:creationId xmlns:a16="http://schemas.microsoft.com/office/drawing/2014/main" id="{929D1FB7-3B6C-0149-B284-56C9CC59C902}"/>
              </a:ext>
            </a:extLst>
          </p:cNvPr>
          <p:cNvSpPr>
            <a:spLocks noGrp="1"/>
          </p:cNvSpPr>
          <p:nvPr>
            <p:ph type="body" sz="quarter" idx="11" hasCustomPrompt="1"/>
          </p:nvPr>
        </p:nvSpPr>
        <p:spPr>
          <a:xfrm>
            <a:off x="838199" y="1895949"/>
            <a:ext cx="7423151" cy="601465"/>
          </a:xfrm>
        </p:spPr>
        <p:txBody>
          <a:bodyPr>
            <a:normAutofit/>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Click to edit slide subheading</a:t>
            </a:r>
          </a:p>
        </p:txBody>
      </p:sp>
    </p:spTree>
    <p:extLst>
      <p:ext uri="{BB962C8B-B14F-4D97-AF65-F5344CB8AC3E}">
        <p14:creationId xmlns:p14="http://schemas.microsoft.com/office/powerpoint/2010/main" val="532761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039FDD2-A0DD-9747-BCB0-798C0A8DAFA0}"/>
              </a:ext>
            </a:extLst>
          </p:cNvPr>
          <p:cNvSpPr>
            <a:spLocks noGrp="1"/>
          </p:cNvSpPr>
          <p:nvPr>
            <p:ph type="body" sz="half" idx="2"/>
          </p:nvPr>
        </p:nvSpPr>
        <p:spPr>
          <a:xfrm>
            <a:off x="839788" y="2689407"/>
            <a:ext cx="3932237" cy="317958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3" name="Picture Placeholder 2">
            <a:extLst>
              <a:ext uri="{FF2B5EF4-FFF2-40B4-BE49-F238E27FC236}">
                <a16:creationId xmlns:a16="http://schemas.microsoft.com/office/drawing/2014/main" id="{6B9AFD41-0DEC-7140-82C6-F9B7FF072E33}"/>
              </a:ext>
            </a:extLst>
          </p:cNvPr>
          <p:cNvSpPr>
            <a:spLocks noGrp="1" noChangeAspect="1"/>
          </p:cNvSpPr>
          <p:nvPr>
            <p:ph type="pic" idx="1"/>
          </p:nvPr>
        </p:nvSpPr>
        <p:spPr>
          <a:xfrm>
            <a:off x="5183188" y="2651148"/>
            <a:ext cx="6172200" cy="320990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14" name="Footer Placeholder 2">
            <a:extLst>
              <a:ext uri="{FF2B5EF4-FFF2-40B4-BE49-F238E27FC236}">
                <a16:creationId xmlns:a16="http://schemas.microsoft.com/office/drawing/2014/main" id="{792192E2-345D-F840-BC94-D45AF4FDBDCA}"/>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15" name="Rectangle 14">
            <a:extLst>
              <a:ext uri="{FF2B5EF4-FFF2-40B4-BE49-F238E27FC236}">
                <a16:creationId xmlns:a16="http://schemas.microsoft.com/office/drawing/2014/main" id="{1DE8512B-DF93-334F-9C81-9D4AF6615413}"/>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a:extLst>
              <a:ext uri="{FF2B5EF4-FFF2-40B4-BE49-F238E27FC236}">
                <a16:creationId xmlns:a16="http://schemas.microsoft.com/office/drawing/2014/main" id="{AFAC793A-F8FD-B947-91B1-E66FDB556A55}"/>
              </a:ext>
            </a:extLst>
          </p:cNvPr>
          <p:cNvSpPr/>
          <p:nvPr userDrawn="1"/>
        </p:nvSpPr>
        <p:spPr>
          <a:xfrm>
            <a:off x="-1"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Title 1">
            <a:extLst>
              <a:ext uri="{FF2B5EF4-FFF2-40B4-BE49-F238E27FC236}">
                <a16:creationId xmlns:a16="http://schemas.microsoft.com/office/drawing/2014/main" id="{8334879A-7BD3-5647-B3C1-D2E34E359F06}"/>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bg1"/>
                </a:solidFill>
                <a:effectLst>
                  <a:reflection blurRad="6350" stA="50000" endA="300" endPos="50000" dist="29997" dir="5400000" sy="-100000" algn="bl" rotWithShape="0"/>
                </a:effectLst>
              </a:defRPr>
            </a:lvl1pPr>
          </a:lstStyle>
          <a:p>
            <a:r>
              <a:rPr lang="en-US" dirty="0"/>
              <a:t>CLICK TO EDIT MASTER TITLE STYLE</a:t>
            </a:r>
          </a:p>
        </p:txBody>
      </p:sp>
      <p:sp>
        <p:nvSpPr>
          <p:cNvPr id="18" name="Text Placeholder 5">
            <a:extLst>
              <a:ext uri="{FF2B5EF4-FFF2-40B4-BE49-F238E27FC236}">
                <a16:creationId xmlns:a16="http://schemas.microsoft.com/office/drawing/2014/main" id="{380B2E67-0EA9-594A-B4D0-279123A884B2}"/>
              </a:ext>
            </a:extLst>
          </p:cNvPr>
          <p:cNvSpPr>
            <a:spLocks noGrp="1"/>
          </p:cNvSpPr>
          <p:nvPr>
            <p:ph type="body" sz="quarter" idx="11" hasCustomPrompt="1"/>
          </p:nvPr>
        </p:nvSpPr>
        <p:spPr>
          <a:xfrm>
            <a:off x="838199" y="1895949"/>
            <a:ext cx="7423151" cy="601465"/>
          </a:xfrm>
        </p:spPr>
        <p:txBody>
          <a:bodyPr>
            <a:normAutofit/>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Click to edit slide subheading</a:t>
            </a:r>
          </a:p>
        </p:txBody>
      </p:sp>
    </p:spTree>
    <p:extLst>
      <p:ext uri="{BB962C8B-B14F-4D97-AF65-F5344CB8AC3E}">
        <p14:creationId xmlns:p14="http://schemas.microsoft.com/office/powerpoint/2010/main" val="69191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lstStyle/>
          <a:p>
            <a:r>
              <a:rPr lang="en-US" dirty="0"/>
              <a:t>CLICK TO EDIT MASTER TITLE STYLE</a:t>
            </a:r>
          </a:p>
        </p:txBody>
      </p:sp>
      <p:sp>
        <p:nvSpPr>
          <p:cNvPr id="7" name="Content Placeholder 6"/>
          <p:cNvSpPr>
            <a:spLocks noGrp="1"/>
          </p:cNvSpPr>
          <p:nvPr>
            <p:ph sz="quarter" idx="12"/>
          </p:nvPr>
        </p:nvSpPr>
        <p:spPr>
          <a:xfrm>
            <a:off x="838200" y="1610469"/>
            <a:ext cx="10515600" cy="4213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Google Shape;12;p7">
            <a:extLst>
              <a:ext uri="{FF2B5EF4-FFF2-40B4-BE49-F238E27FC236}">
                <a16:creationId xmlns:a16="http://schemas.microsoft.com/office/drawing/2014/main" id="{6F489052-5858-2A47-929D-39278E5EA1B6}"/>
              </a:ext>
            </a:extLst>
          </p:cNvPr>
          <p:cNvSpPr txBox="1">
            <a:spLocks noGrp="1"/>
          </p:cNvSpPr>
          <p:nvPr>
            <p:ph type="dt" idx="2"/>
          </p:nvPr>
        </p:nvSpPr>
        <p:spPr>
          <a:xfrm>
            <a:off x="3974533" y="6565157"/>
            <a:ext cx="1879041" cy="14978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Date</a:t>
            </a:r>
            <a:endParaRPr lang="en-US" sz="1300" dirty="0"/>
          </a:p>
        </p:txBody>
      </p:sp>
      <p:sp>
        <p:nvSpPr>
          <p:cNvPr id="10" name="Google Shape;13;p7">
            <a:extLst>
              <a:ext uri="{FF2B5EF4-FFF2-40B4-BE49-F238E27FC236}">
                <a16:creationId xmlns:a16="http://schemas.microsoft.com/office/drawing/2014/main" id="{F03A8BFD-CAA9-7D45-925B-4B81127FB1F7}"/>
              </a:ext>
            </a:extLst>
          </p:cNvPr>
          <p:cNvSpPr txBox="1">
            <a:spLocks noGrp="1"/>
          </p:cNvSpPr>
          <p:nvPr>
            <p:ph type="sldNum" idx="4"/>
          </p:nvPr>
        </p:nvSpPr>
        <p:spPr>
          <a:xfrm>
            <a:off x="5853565" y="6565157"/>
            <a:ext cx="484870" cy="1497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13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sz="1300" dirty="0"/>
          </a:p>
        </p:txBody>
      </p:sp>
      <p:pic>
        <p:nvPicPr>
          <p:cNvPr id="6" name="Picture 5">
            <a:extLst>
              <a:ext uri="{FF2B5EF4-FFF2-40B4-BE49-F238E27FC236}">
                <a16:creationId xmlns:a16="http://schemas.microsoft.com/office/drawing/2014/main" id="{EBD3DFE0-6CA8-EC41-B2C8-ED5D8E3F01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6947" y="6470178"/>
            <a:ext cx="916048" cy="286807"/>
          </a:xfrm>
          <a:prstGeom prst="rect">
            <a:avLst/>
          </a:prstGeom>
        </p:spPr>
      </p:pic>
    </p:spTree>
    <p:extLst>
      <p:ext uri="{BB962C8B-B14F-4D97-AF65-F5344CB8AC3E}">
        <p14:creationId xmlns:p14="http://schemas.microsoft.com/office/powerpoint/2010/main" val="3397017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lstStyle>
            <a:lvl1pPr marL="0" indent="0" algn="ctr" rtl="0">
              <a:lnSpc>
                <a:spcPct val="90000"/>
              </a:lnSpc>
              <a:spcBef>
                <a:spcPts val="0"/>
              </a:spcBef>
              <a:spcAft>
                <a:spcPts val="0"/>
              </a:spcAft>
              <a:buClr>
                <a:schemeClr val="dk1"/>
              </a:buClr>
              <a:buSzPts val="2400"/>
              <a:buNone/>
              <a:defRPr>
                <a:latin typeface="+mn-lt"/>
              </a:defRPr>
            </a:lvl1pPr>
          </a:lstStyle>
          <a:p>
            <a:pPr marL="0" lvl="0" indent="0" algn="ctr" rtl="0">
              <a:lnSpc>
                <a:spcPct val="90000"/>
              </a:lnSpc>
              <a:spcBef>
                <a:spcPts val="0"/>
              </a:spcBef>
              <a:spcAft>
                <a:spcPts val="0"/>
              </a:spcAft>
              <a:buClr>
                <a:schemeClr val="dk1"/>
              </a:buClr>
              <a:buSzPts val="2400"/>
              <a:buNone/>
            </a:pPr>
            <a:r>
              <a:rPr lang="en-US" sz="4000" b="1" dirty="0"/>
              <a:t>SOA Antitrust Compliance Guidelines</a:t>
            </a:r>
            <a:endParaRPr lang="en-US" sz="4000" dirty="0"/>
          </a:p>
        </p:txBody>
      </p:sp>
      <p:sp>
        <p:nvSpPr>
          <p:cNvPr id="3" name="TextBox 2">
            <a:extLst>
              <a:ext uri="{FF2B5EF4-FFF2-40B4-BE49-F238E27FC236}">
                <a16:creationId xmlns:a16="http://schemas.microsoft.com/office/drawing/2014/main" id="{A1D2E6CD-5A5E-7942-8BFF-ED585A1E3A2B}"/>
              </a:ext>
            </a:extLst>
          </p:cNvPr>
          <p:cNvSpPr txBox="1"/>
          <p:nvPr userDrawn="1"/>
        </p:nvSpPr>
        <p:spPr>
          <a:xfrm>
            <a:off x="838200" y="1727200"/>
            <a:ext cx="10515600" cy="4154984"/>
          </a:xfrm>
          <a:prstGeom prst="rect">
            <a:avLst/>
          </a:prstGeom>
          <a:noFill/>
        </p:spPr>
        <p:txBody>
          <a:bodyPr wrap="square" rtlCol="0">
            <a:spAutoFit/>
          </a:bodyPr>
          <a:lstStyle/>
          <a:p>
            <a:r>
              <a:rPr lang="en-US" sz="1100" kern="1200" dirty="0">
                <a:solidFill>
                  <a:schemeClr val="tx1"/>
                </a:solidFill>
                <a:effectLst/>
                <a:latin typeface="+mn-lt"/>
                <a:ea typeface="+mn-ea"/>
                <a:cs typeface="+mn-cs"/>
              </a:rPr>
              <a:t>Active participation in the Society of Actuaries is an important aspect of membership.  While the positive contributions of professional societies and associations are well-recognized and encouraged, association activities are vulnerable to close antitrust scrutiny.  By their very nature, associations bring together industry competitors and other market participants.  </a:t>
            </a:r>
          </a:p>
          <a:p>
            <a:r>
              <a:rPr lang="en-US" sz="1100" kern="1200" dirty="0">
                <a:solidFill>
                  <a:schemeClr val="tx1"/>
                </a:solidFill>
                <a:effectLst/>
                <a:latin typeface="+mn-lt"/>
                <a:ea typeface="+mn-ea"/>
                <a:cs typeface="+mn-cs"/>
              </a:rPr>
              <a:t>The United States antitrust laws aim to protect consumers by preserving the free economy and prohibiting anti-competitive business practices; they promote competition.  There are both state and federal antitrust laws, although state antitrust laws closely follow federal law.  The Sherman Act, is the primary U.S. antitrust law pertaining to association activities.   The Sherman Act prohibits every contract, combination or conspiracy that places an unreasonable restraint on trade.  There are, however, some activities that are illegal under all circumstances, such as price fixing, market allocation and collusive bidding.  </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There is no safe harbor under the antitrust law for professional association activities.  Therefore, association meeting participants should refrain from discussing any activity that could potentially be construed as having an anti-competitive effect. Discussions relating to product or service pricing, market allocations, membership restrictions, product standardization or other conditions on trade could arguably be perceived as a restraint on trade and may expose the SOA and its members to antitrust enforcement procedures.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While participating in all SOA in person meetings, webinars, teleconferences or side discussions, you should avoid discussing competitively sensitive information with competitors and follow these guidelines:</a:t>
            </a:r>
          </a:p>
          <a:p>
            <a:endParaRPr lang="en-US" sz="11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 not</a:t>
            </a:r>
            <a:r>
              <a:rPr lang="en-US" sz="1100" kern="1200" dirty="0">
                <a:solidFill>
                  <a:schemeClr val="tx1"/>
                </a:solidFill>
                <a:effectLst/>
                <a:latin typeface="+mn-lt"/>
                <a:ea typeface="+mn-ea"/>
                <a:cs typeface="+mn-cs"/>
              </a:rPr>
              <a:t> discuss prices for services or products or anything else that might affect prices</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 not</a:t>
            </a:r>
            <a:r>
              <a:rPr lang="en-US" sz="1100" kern="1200" dirty="0">
                <a:solidFill>
                  <a:schemeClr val="tx1"/>
                </a:solidFill>
                <a:effectLst/>
                <a:latin typeface="+mn-lt"/>
                <a:ea typeface="+mn-ea"/>
                <a:cs typeface="+mn-cs"/>
              </a:rPr>
              <a:t> discuss what you or other entities plan to do in a particular geographic or product markets or with particular customers.</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 not</a:t>
            </a:r>
            <a:r>
              <a:rPr lang="en-US" sz="1100" kern="1200" dirty="0">
                <a:solidFill>
                  <a:schemeClr val="tx1"/>
                </a:solidFill>
                <a:effectLst/>
                <a:latin typeface="+mn-lt"/>
                <a:ea typeface="+mn-ea"/>
                <a:cs typeface="+mn-cs"/>
              </a:rPr>
              <a:t> speak on behalf of the SOA or any of its committees unless specifically authorized to do so.</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a:t>
            </a:r>
            <a:r>
              <a:rPr lang="en-US" sz="1100" kern="1200" dirty="0">
                <a:solidFill>
                  <a:schemeClr val="tx1"/>
                </a:solidFill>
                <a:effectLst/>
                <a:latin typeface="+mn-lt"/>
                <a:ea typeface="+mn-ea"/>
                <a:cs typeface="+mn-cs"/>
              </a:rPr>
              <a:t> leave a meeting where any anticompetitive pricing or market allocation discussion occurs.</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a:t>
            </a:r>
            <a:r>
              <a:rPr lang="en-US" sz="1100" kern="1200" dirty="0">
                <a:solidFill>
                  <a:schemeClr val="tx1"/>
                </a:solidFill>
                <a:effectLst/>
                <a:latin typeface="+mn-lt"/>
                <a:ea typeface="+mn-ea"/>
                <a:cs typeface="+mn-cs"/>
              </a:rPr>
              <a:t> alert SOA staff and/or legal counsel to any concerning discussions</a:t>
            </a:r>
          </a:p>
          <a:p>
            <a:pPr marL="171450" lvl="0" indent="-171450">
              <a:buFont typeface="Arial" panose="020B0604020202020204" pitchFamily="34" charset="0"/>
              <a:buChar char="•"/>
            </a:pPr>
            <a:r>
              <a:rPr lang="en-US" sz="1100" b="1" kern="1200" dirty="0">
                <a:solidFill>
                  <a:schemeClr val="tx1"/>
                </a:solidFill>
                <a:effectLst/>
                <a:latin typeface="+mn-lt"/>
                <a:ea typeface="+mn-ea"/>
                <a:cs typeface="+mn-cs"/>
              </a:rPr>
              <a:t>Do</a:t>
            </a:r>
            <a:r>
              <a:rPr lang="en-US" sz="1100" kern="1200" dirty="0">
                <a:solidFill>
                  <a:schemeClr val="tx1"/>
                </a:solidFill>
                <a:effectLst/>
                <a:latin typeface="+mn-lt"/>
                <a:ea typeface="+mn-ea"/>
                <a:cs typeface="+mn-cs"/>
              </a:rPr>
              <a:t> consult with legal counsel before raising any matter or making a statement that may involve competitively sensitive information.</a:t>
            </a:r>
          </a:p>
          <a:p>
            <a:pPr lvl="0"/>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Adherence to these guidelines involves not only avoidance of antitrust violations, but avoidance of behavior which might be so construed.  These guidelines only provide an overview of prohibited activities.  SOA legal counsel reviews meeting agenda and materials as deemed appropriate and any discussion that departs from the formal agenda should be scrutinized carefully.  Antitrust compliance is everyone’s responsibility; however, please seek legal counsel if you have any questions or concerns.</a:t>
            </a:r>
          </a:p>
        </p:txBody>
      </p:sp>
      <p:sp>
        <p:nvSpPr>
          <p:cNvPr id="6" name="Google Shape;12;p7">
            <a:extLst>
              <a:ext uri="{FF2B5EF4-FFF2-40B4-BE49-F238E27FC236}">
                <a16:creationId xmlns:a16="http://schemas.microsoft.com/office/drawing/2014/main" id="{AF965BB6-1239-8F4D-AB46-1CB47EC2F216}"/>
              </a:ext>
            </a:extLst>
          </p:cNvPr>
          <p:cNvSpPr txBox="1">
            <a:spLocks noGrp="1"/>
          </p:cNvSpPr>
          <p:nvPr>
            <p:ph type="dt" idx="2"/>
          </p:nvPr>
        </p:nvSpPr>
        <p:spPr>
          <a:xfrm>
            <a:off x="3974533" y="6565157"/>
            <a:ext cx="1879041" cy="14978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Date</a:t>
            </a:r>
            <a:endParaRPr lang="en-US" sz="1300" dirty="0"/>
          </a:p>
        </p:txBody>
      </p:sp>
      <p:sp>
        <p:nvSpPr>
          <p:cNvPr id="9" name="Google Shape;13;p7">
            <a:extLst>
              <a:ext uri="{FF2B5EF4-FFF2-40B4-BE49-F238E27FC236}">
                <a16:creationId xmlns:a16="http://schemas.microsoft.com/office/drawing/2014/main" id="{2E9CA571-A41D-A84F-BEF9-24438584D8FD}"/>
              </a:ext>
            </a:extLst>
          </p:cNvPr>
          <p:cNvSpPr txBox="1">
            <a:spLocks noGrp="1"/>
          </p:cNvSpPr>
          <p:nvPr>
            <p:ph type="sldNum" idx="4"/>
          </p:nvPr>
        </p:nvSpPr>
        <p:spPr>
          <a:xfrm>
            <a:off x="5853565" y="6565157"/>
            <a:ext cx="484870" cy="1497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13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sz="1300" dirty="0"/>
          </a:p>
        </p:txBody>
      </p:sp>
      <p:pic>
        <p:nvPicPr>
          <p:cNvPr id="8" name="Picture 7">
            <a:extLst>
              <a:ext uri="{FF2B5EF4-FFF2-40B4-BE49-F238E27FC236}">
                <a16:creationId xmlns:a16="http://schemas.microsoft.com/office/drawing/2014/main" id="{7748435B-4069-0C40-89A6-1F8C2E0CD0A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6947" y="6470178"/>
            <a:ext cx="916048" cy="286807"/>
          </a:xfrm>
          <a:prstGeom prst="rect">
            <a:avLst/>
          </a:prstGeom>
        </p:spPr>
      </p:pic>
    </p:spTree>
    <p:extLst>
      <p:ext uri="{BB962C8B-B14F-4D97-AF65-F5344CB8AC3E}">
        <p14:creationId xmlns:p14="http://schemas.microsoft.com/office/powerpoint/2010/main" val="1787091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ctr" anchorCtr="0"/>
          <a:lstStyle>
            <a:lvl1pPr marL="0" indent="0" algn="ctr" rtl="0">
              <a:lnSpc>
                <a:spcPct val="90000"/>
              </a:lnSpc>
              <a:spcBef>
                <a:spcPts val="0"/>
              </a:spcBef>
              <a:spcAft>
                <a:spcPts val="0"/>
              </a:spcAft>
              <a:buClr>
                <a:schemeClr val="dk1"/>
              </a:buClr>
              <a:buSzPts val="2400"/>
              <a:buNone/>
              <a:defRPr>
                <a:latin typeface="+mn-lt"/>
              </a:defRPr>
            </a:lvl1pPr>
          </a:lstStyle>
          <a:p>
            <a:pPr marL="0" lvl="0" indent="0" algn="ctr" rtl="0">
              <a:lnSpc>
                <a:spcPct val="90000"/>
              </a:lnSpc>
              <a:spcBef>
                <a:spcPts val="0"/>
              </a:spcBef>
              <a:spcAft>
                <a:spcPts val="0"/>
              </a:spcAft>
              <a:buClr>
                <a:schemeClr val="dk1"/>
              </a:buClr>
              <a:buSzPts val="2400"/>
              <a:buNone/>
            </a:pPr>
            <a:r>
              <a:rPr lang="en-US" sz="4000" b="1" dirty="0"/>
              <a:t>Presentation Disclaimer</a:t>
            </a:r>
            <a:endParaRPr lang="en-US" sz="4000" dirty="0"/>
          </a:p>
        </p:txBody>
      </p:sp>
      <p:sp>
        <p:nvSpPr>
          <p:cNvPr id="3" name="TextBox 2">
            <a:extLst>
              <a:ext uri="{FF2B5EF4-FFF2-40B4-BE49-F238E27FC236}">
                <a16:creationId xmlns:a16="http://schemas.microsoft.com/office/drawing/2014/main" id="{A1D2E6CD-5A5E-7942-8BFF-ED585A1E3A2B}"/>
              </a:ext>
            </a:extLst>
          </p:cNvPr>
          <p:cNvSpPr txBox="1"/>
          <p:nvPr userDrawn="1"/>
        </p:nvSpPr>
        <p:spPr>
          <a:xfrm>
            <a:off x="1534160" y="1727200"/>
            <a:ext cx="8991600" cy="3939540"/>
          </a:xfrm>
          <a:prstGeom prst="rect">
            <a:avLst/>
          </a:prstGeom>
          <a:noFill/>
        </p:spPr>
        <p:txBody>
          <a:bodyPr wrap="square" rtlCol="0">
            <a:spAutoFit/>
          </a:bodyPr>
          <a:lstStyle/>
          <a:p>
            <a:pPr algn="ctr">
              <a:lnSpc>
                <a:spcPct val="100000"/>
              </a:lnSpc>
            </a:pPr>
            <a:r>
              <a:rPr lang="en-US" sz="2500" i="1" kern="1200" dirty="0">
                <a:solidFill>
                  <a:schemeClr val="tx1"/>
                </a:solidFill>
                <a:effectLst/>
                <a:latin typeface="+mn-lt"/>
                <a:ea typeface="+mn-ea"/>
                <a:cs typeface="+mn-cs"/>
              </a:rPr>
              <a:t>Presentations are intended for educational purposes only and do not replace independent professional judgment.  Statements of fact and opinions expressed are those of the participants individually and, unless expressly stated to the contrary, are not the opinion or position of the Society of Actuaries, its cosponsors or its committees.  The Society of Actuaries does not endorse or approve, and assumes no responsibility for, the content, accuracy or completeness of the information presented.  Attendees should note that the sessions are audio-recorded and may be published in various media, including print, audio and video formats without further notice.</a:t>
            </a:r>
            <a:endParaRPr lang="en-US" sz="2500" kern="1200" dirty="0">
              <a:solidFill>
                <a:schemeClr val="tx1"/>
              </a:solidFill>
              <a:effectLst/>
              <a:latin typeface="+mn-lt"/>
              <a:ea typeface="+mn-ea"/>
              <a:cs typeface="+mn-cs"/>
            </a:endParaRPr>
          </a:p>
        </p:txBody>
      </p:sp>
      <p:sp>
        <p:nvSpPr>
          <p:cNvPr id="6" name="Google Shape;12;p7">
            <a:extLst>
              <a:ext uri="{FF2B5EF4-FFF2-40B4-BE49-F238E27FC236}">
                <a16:creationId xmlns:a16="http://schemas.microsoft.com/office/drawing/2014/main" id="{CB8E2B56-1ED9-5E4A-A9CB-4AEE4842E03B}"/>
              </a:ext>
            </a:extLst>
          </p:cNvPr>
          <p:cNvSpPr txBox="1">
            <a:spLocks noGrp="1"/>
          </p:cNvSpPr>
          <p:nvPr>
            <p:ph type="dt" idx="2"/>
          </p:nvPr>
        </p:nvSpPr>
        <p:spPr>
          <a:xfrm>
            <a:off x="4216968" y="6565157"/>
            <a:ext cx="1879041" cy="14978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Date</a:t>
            </a:r>
            <a:endParaRPr lang="en-US" sz="1300" dirty="0"/>
          </a:p>
        </p:txBody>
      </p:sp>
      <p:sp>
        <p:nvSpPr>
          <p:cNvPr id="9" name="Google Shape;13;p7">
            <a:extLst>
              <a:ext uri="{FF2B5EF4-FFF2-40B4-BE49-F238E27FC236}">
                <a16:creationId xmlns:a16="http://schemas.microsoft.com/office/drawing/2014/main" id="{44426058-1518-0F40-8520-5F1A6DACC36D}"/>
              </a:ext>
            </a:extLst>
          </p:cNvPr>
          <p:cNvSpPr txBox="1">
            <a:spLocks noGrp="1"/>
          </p:cNvSpPr>
          <p:nvPr>
            <p:ph type="sldNum" idx="4"/>
          </p:nvPr>
        </p:nvSpPr>
        <p:spPr>
          <a:xfrm>
            <a:off x="6096000" y="6565157"/>
            <a:ext cx="484870" cy="1497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13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sz="1300" dirty="0"/>
          </a:p>
        </p:txBody>
      </p:sp>
      <p:pic>
        <p:nvPicPr>
          <p:cNvPr id="13" name="Picture 12">
            <a:extLst>
              <a:ext uri="{FF2B5EF4-FFF2-40B4-BE49-F238E27FC236}">
                <a16:creationId xmlns:a16="http://schemas.microsoft.com/office/drawing/2014/main" id="{165C2375-B79F-EC48-9BF4-251FB12945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6947" y="6470178"/>
            <a:ext cx="916048" cy="286807"/>
          </a:xfrm>
          <a:prstGeom prst="rect">
            <a:avLst/>
          </a:prstGeom>
        </p:spPr>
      </p:pic>
    </p:spTree>
    <p:extLst>
      <p:ext uri="{BB962C8B-B14F-4D97-AF65-F5344CB8AC3E}">
        <p14:creationId xmlns:p14="http://schemas.microsoft.com/office/powerpoint/2010/main" val="3145659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5F046D-1201-A840-B73D-25A0B3A79B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72" y="0"/>
            <a:ext cx="12184128" cy="6862434"/>
          </a:xfrm>
          <a:prstGeom prst="rect">
            <a:avLst/>
          </a:prstGeom>
        </p:spPr>
      </p:pic>
    </p:spTree>
    <p:extLst>
      <p:ext uri="{BB962C8B-B14F-4D97-AF65-F5344CB8AC3E}">
        <p14:creationId xmlns:p14="http://schemas.microsoft.com/office/powerpoint/2010/main" val="3632745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38483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p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7F06B9-A887-2145-88AC-264034CBA754}"/>
              </a:ext>
            </a:extLst>
          </p:cNvPr>
          <p:cNvSpPr/>
          <p:nvPr userDrawn="1"/>
        </p:nvSpPr>
        <p:spPr>
          <a:xfrm>
            <a:off x="-1" y="5157060"/>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6711F825-F5F3-D747-9B2A-C70969BD5ADE}"/>
              </a:ext>
            </a:extLst>
          </p:cNvPr>
          <p:cNvSpPr/>
          <p:nvPr userDrawn="1"/>
        </p:nvSpPr>
        <p:spPr>
          <a:xfrm>
            <a:off x="-3" y="3962936"/>
            <a:ext cx="12192000" cy="12723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Text Placeholder 12">
            <a:extLst>
              <a:ext uri="{FF2B5EF4-FFF2-40B4-BE49-F238E27FC236}">
                <a16:creationId xmlns:a16="http://schemas.microsoft.com/office/drawing/2014/main" id="{60111603-97EE-0142-9098-E047F8D1A347}"/>
              </a:ext>
            </a:extLst>
          </p:cNvPr>
          <p:cNvSpPr>
            <a:spLocks noGrp="1"/>
          </p:cNvSpPr>
          <p:nvPr>
            <p:ph type="body" sz="quarter" idx="11" hasCustomPrompt="1"/>
          </p:nvPr>
        </p:nvSpPr>
        <p:spPr>
          <a:xfrm>
            <a:off x="3105151" y="4175126"/>
            <a:ext cx="6117167" cy="854075"/>
          </a:xfrm>
        </p:spPr>
        <p:txBody>
          <a:bodyPr anchor="ctr" anchorCtr="0">
            <a:noAutofit/>
          </a:bodyPr>
          <a:lstStyle>
            <a:lvl1pPr marL="0" indent="0" algn="ctr">
              <a:buNone/>
              <a:defRPr sz="2800" b="0" i="0">
                <a:solidFill>
                  <a:schemeClr val="bg1"/>
                </a:solidFill>
                <a:latin typeface="Futura Condensed Medium" panose="020B0602020204020303" pitchFamily="34" charset="-79"/>
                <a:cs typeface="Futura Condensed Medium" panose="020B0602020204020303" pitchFamily="34" charset="-79"/>
              </a:defRPr>
            </a:lvl1pPr>
          </a:lstStyle>
          <a:p>
            <a:pPr lvl="0"/>
            <a:r>
              <a:rPr lang="en-US" dirty="0"/>
              <a:t>CLICK TO ADD TITLE</a:t>
            </a:r>
          </a:p>
        </p:txBody>
      </p:sp>
      <p:pic>
        <p:nvPicPr>
          <p:cNvPr id="3" name="Picture 2">
            <a:extLst>
              <a:ext uri="{FF2B5EF4-FFF2-40B4-BE49-F238E27FC236}">
                <a16:creationId xmlns:a16="http://schemas.microsoft.com/office/drawing/2014/main" id="{1E6239AF-9BBC-8944-BCBD-E6ABC2EF247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98800" y="648075"/>
            <a:ext cx="5994400" cy="2717800"/>
          </a:xfrm>
          <a:prstGeom prst="rect">
            <a:avLst/>
          </a:prstGeom>
        </p:spPr>
      </p:pic>
    </p:spTree>
    <p:extLst>
      <p:ext uri="{BB962C8B-B14F-4D97-AF65-F5344CB8AC3E}">
        <p14:creationId xmlns:p14="http://schemas.microsoft.com/office/powerpoint/2010/main" val="3117022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924741-D39B-CA48-A4B3-DA865D69A3E7}"/>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992D0CF2-76F3-B34A-95D3-3399B8788692}"/>
              </a:ext>
            </a:extLst>
          </p:cNvPr>
          <p:cNvSpPr/>
          <p:nvPr userDrawn="1"/>
        </p:nvSpPr>
        <p:spPr>
          <a:xfrm>
            <a:off x="0"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itle 1">
            <a:extLst>
              <a:ext uri="{FF2B5EF4-FFF2-40B4-BE49-F238E27FC236}">
                <a16:creationId xmlns:a16="http://schemas.microsoft.com/office/drawing/2014/main" id="{DCE887FA-6348-2849-96BB-837807F9C094}"/>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bg1"/>
                </a:solidFill>
                <a:effectLst>
                  <a:reflection blurRad="6350" stA="50000" endA="300" endPos="50000" dist="29997" dir="5400000" sy="-100000" algn="bl" rotWithShape="0"/>
                </a:effectLst>
              </a:defRPr>
            </a:lvl1pPr>
          </a:lstStyle>
          <a:p>
            <a:r>
              <a:rPr lang="en-US" dirty="0"/>
              <a:t>CLICK TO EDIT MASTER TITLE STYLE</a:t>
            </a:r>
          </a:p>
        </p:txBody>
      </p:sp>
      <p:sp>
        <p:nvSpPr>
          <p:cNvPr id="12" name="Content Placeholder 2">
            <a:extLst>
              <a:ext uri="{FF2B5EF4-FFF2-40B4-BE49-F238E27FC236}">
                <a16:creationId xmlns:a16="http://schemas.microsoft.com/office/drawing/2014/main" id="{EEECFA69-B122-1F44-8DF9-116787F8FCD9}"/>
              </a:ext>
            </a:extLst>
          </p:cNvPr>
          <p:cNvSpPr>
            <a:spLocks noGrp="1"/>
          </p:cNvSpPr>
          <p:nvPr>
            <p:ph idx="1"/>
          </p:nvPr>
        </p:nvSpPr>
        <p:spPr>
          <a:xfrm>
            <a:off x="838200" y="2698767"/>
            <a:ext cx="10515600" cy="3366053"/>
          </a:xfrm>
        </p:spPr>
        <p:txBody>
          <a:bodyPr/>
          <a:lstStyle>
            <a:lvl1pPr>
              <a:defRPr sz="20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2">
            <a:extLst>
              <a:ext uri="{FF2B5EF4-FFF2-40B4-BE49-F238E27FC236}">
                <a16:creationId xmlns:a16="http://schemas.microsoft.com/office/drawing/2014/main" id="{0BB3457E-1F33-504C-8CF6-9D464EBBB037}"/>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14" name="Text Placeholder 5">
            <a:extLst>
              <a:ext uri="{FF2B5EF4-FFF2-40B4-BE49-F238E27FC236}">
                <a16:creationId xmlns:a16="http://schemas.microsoft.com/office/drawing/2014/main" id="{4C157023-BAEE-1244-B1D5-6FEEC7BC9BB4}"/>
              </a:ext>
            </a:extLst>
          </p:cNvPr>
          <p:cNvSpPr>
            <a:spLocks noGrp="1"/>
          </p:cNvSpPr>
          <p:nvPr>
            <p:ph type="body" sz="quarter" idx="11" hasCustomPrompt="1"/>
          </p:nvPr>
        </p:nvSpPr>
        <p:spPr>
          <a:xfrm>
            <a:off x="838199" y="1895949"/>
            <a:ext cx="7423151" cy="601465"/>
          </a:xfrm>
        </p:spPr>
        <p:txBody>
          <a:bodyPr>
            <a:normAutofit/>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Click to edit slide subheading</a:t>
            </a:r>
          </a:p>
        </p:txBody>
      </p:sp>
    </p:spTree>
    <p:extLst>
      <p:ext uri="{BB962C8B-B14F-4D97-AF65-F5344CB8AC3E}">
        <p14:creationId xmlns:p14="http://schemas.microsoft.com/office/powerpoint/2010/main" val="107598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O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55321" y="5943602"/>
            <a:ext cx="851793" cy="851793"/>
          </a:xfrm>
          <a:prstGeom prst="rect">
            <a:avLst/>
          </a:prstGeom>
        </p:spPr>
      </p:pic>
      <p:sp>
        <p:nvSpPr>
          <p:cNvPr id="12" name="Rectangle 11">
            <a:extLst>
              <a:ext uri="{FF2B5EF4-FFF2-40B4-BE49-F238E27FC236}">
                <a16:creationId xmlns:a16="http://schemas.microsoft.com/office/drawing/2014/main" id="{A9ACBC5E-C2D4-6F45-9B8B-9264E76DA186}"/>
              </a:ext>
            </a:extLst>
          </p:cNvPr>
          <p:cNvSpPr/>
          <p:nvPr userDrawn="1"/>
        </p:nvSpPr>
        <p:spPr>
          <a:xfrm>
            <a:off x="-1" y="1334368"/>
            <a:ext cx="12192001" cy="23138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EE34513F-E150-2944-82C9-EA0BF5E5E433}"/>
              </a:ext>
            </a:extLst>
          </p:cNvPr>
          <p:cNvSpPr/>
          <p:nvPr userDrawn="1"/>
        </p:nvSpPr>
        <p:spPr>
          <a:xfrm>
            <a:off x="0" y="0"/>
            <a:ext cx="12192000" cy="13644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Title 1">
            <a:extLst>
              <a:ext uri="{FF2B5EF4-FFF2-40B4-BE49-F238E27FC236}">
                <a16:creationId xmlns:a16="http://schemas.microsoft.com/office/drawing/2014/main" id="{2D21DD86-8519-4241-8347-FDE171462D2E}"/>
              </a:ext>
            </a:extLst>
          </p:cNvPr>
          <p:cNvSpPr>
            <a:spLocks noGrp="1"/>
          </p:cNvSpPr>
          <p:nvPr>
            <p:ph type="title" hasCustomPrompt="1"/>
          </p:nvPr>
        </p:nvSpPr>
        <p:spPr>
          <a:xfrm>
            <a:off x="838199" y="201354"/>
            <a:ext cx="10515600" cy="1067836"/>
          </a:xfrm>
          <a:prstGeom prst="rect">
            <a:avLst/>
          </a:prstGeom>
        </p:spPr>
        <p:txBody>
          <a:bodyPr>
            <a:normAutofit/>
          </a:bodyPr>
          <a:lstStyle>
            <a:lvl1pPr>
              <a:defRPr sz="2800">
                <a:solidFill>
                  <a:schemeClr val="bg1"/>
                </a:solidFill>
                <a:effectLst>
                  <a:reflection blurRad="6350" stA="50000" endA="300" endPos="50000" dist="29997" dir="5400000" sy="-100000" algn="bl" rotWithShape="0"/>
                </a:effectLst>
              </a:defRPr>
            </a:lvl1pPr>
          </a:lstStyle>
          <a:p>
            <a:r>
              <a:rPr lang="en-US" dirty="0"/>
              <a:t>CLICK TO EDIT MASTER TITLE STYLE</a:t>
            </a:r>
          </a:p>
        </p:txBody>
      </p:sp>
      <p:sp>
        <p:nvSpPr>
          <p:cNvPr id="15" name="Content Placeholder 2">
            <a:extLst>
              <a:ext uri="{FF2B5EF4-FFF2-40B4-BE49-F238E27FC236}">
                <a16:creationId xmlns:a16="http://schemas.microsoft.com/office/drawing/2014/main" id="{55399BF6-662A-234E-A3EC-96B792E18B7D}"/>
              </a:ext>
            </a:extLst>
          </p:cNvPr>
          <p:cNvSpPr>
            <a:spLocks noGrp="1"/>
          </p:cNvSpPr>
          <p:nvPr>
            <p:ph idx="1"/>
          </p:nvPr>
        </p:nvSpPr>
        <p:spPr>
          <a:xfrm>
            <a:off x="838200" y="2698767"/>
            <a:ext cx="10515600" cy="3366053"/>
          </a:xfrm>
        </p:spPr>
        <p:txBody>
          <a:bodyPr/>
          <a:lstStyle>
            <a:lvl1pPr>
              <a:defRPr sz="2000"/>
            </a:lvl1pPr>
          </a:lstStyle>
          <a:p>
            <a:pPr lvl="0"/>
            <a:r>
              <a:rPr lang="en-US" dirty="0"/>
              <a:t>Edit Master text styles</a:t>
            </a:r>
          </a:p>
        </p:txBody>
      </p:sp>
      <p:sp>
        <p:nvSpPr>
          <p:cNvPr id="16" name="Footer Placeholder 2">
            <a:extLst>
              <a:ext uri="{FF2B5EF4-FFF2-40B4-BE49-F238E27FC236}">
                <a16:creationId xmlns:a16="http://schemas.microsoft.com/office/drawing/2014/main" id="{40170EBA-88B0-C44B-BC9C-FF41E58E024F}"/>
              </a:ext>
            </a:extLst>
          </p:cNvPr>
          <p:cNvSpPr>
            <a:spLocks noGrp="1"/>
          </p:cNvSpPr>
          <p:nvPr>
            <p:ph type="ftr" sz="quarter" idx="10"/>
          </p:nvPr>
        </p:nvSpPr>
        <p:spPr>
          <a:xfrm>
            <a:off x="7239000" y="6354476"/>
            <a:ext cx="4114800" cy="365125"/>
          </a:xfrm>
          <a:prstGeom prst="rect">
            <a:avLst/>
          </a:prstGeom>
        </p:spPr>
        <p:txBody>
          <a:bodyPr/>
          <a:lstStyle>
            <a:lvl1pPr algn="r">
              <a:defRPr/>
            </a:lvl1pPr>
          </a:lstStyle>
          <a:p>
            <a:r>
              <a:rPr lang="en-US"/>
              <a:t>© 2023 Axene Health Partners, LLC</a:t>
            </a:r>
            <a:endParaRPr lang="en-US" dirty="0"/>
          </a:p>
        </p:txBody>
      </p:sp>
      <p:sp>
        <p:nvSpPr>
          <p:cNvPr id="17" name="Text Placeholder 5">
            <a:extLst>
              <a:ext uri="{FF2B5EF4-FFF2-40B4-BE49-F238E27FC236}">
                <a16:creationId xmlns:a16="http://schemas.microsoft.com/office/drawing/2014/main" id="{2DB1598B-6F1E-FF4B-9B0C-417A1A483052}"/>
              </a:ext>
            </a:extLst>
          </p:cNvPr>
          <p:cNvSpPr>
            <a:spLocks noGrp="1"/>
          </p:cNvSpPr>
          <p:nvPr>
            <p:ph type="body" sz="quarter" idx="11" hasCustomPrompt="1"/>
          </p:nvPr>
        </p:nvSpPr>
        <p:spPr>
          <a:xfrm>
            <a:off x="838199" y="1895949"/>
            <a:ext cx="7423151" cy="601465"/>
          </a:xfrm>
        </p:spPr>
        <p:txBody>
          <a:bodyPr>
            <a:normAutofit/>
          </a:bodyPr>
          <a:lstStyle>
            <a:lvl1pPr marL="0" indent="0">
              <a:buNone/>
              <a:defRPr sz="2400" b="1" i="0">
                <a:latin typeface="Calibri" panose="020F0502020204030204" pitchFamily="34" charset="0"/>
                <a:cs typeface="Calibri" panose="020F0502020204030204" pitchFamily="34" charset="0"/>
              </a:defRPr>
            </a:lvl1pPr>
          </a:lstStyle>
          <a:p>
            <a:pPr lvl="0"/>
            <a:r>
              <a:rPr lang="en-US" dirty="0"/>
              <a:t>Click to edit slide subheading</a:t>
            </a:r>
          </a:p>
        </p:txBody>
      </p:sp>
    </p:spTree>
    <p:extLst>
      <p:ext uri="{BB962C8B-B14F-4D97-AF65-F5344CB8AC3E}">
        <p14:creationId xmlns:p14="http://schemas.microsoft.com/office/powerpoint/2010/main" val="384977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2.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F2FB2F-3A80-7244-A49B-BD0261CE3E46}"/>
              </a:ext>
            </a:extLst>
          </p:cNvPr>
          <p:cNvSpPr/>
          <p:nvPr userDrawn="1"/>
        </p:nvSpPr>
        <p:spPr>
          <a:xfrm>
            <a:off x="0" y="6268720"/>
            <a:ext cx="12192000" cy="589280"/>
          </a:xfrm>
          <a:prstGeom prst="rect">
            <a:avLst/>
          </a:prstGeom>
          <a:solidFill>
            <a:srgbClr val="052B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
          <p:cNvSpPr>
            <a:spLocks noGrp="1"/>
          </p:cNvSpPr>
          <p:nvPr>
            <p:ph type="title"/>
          </p:nvPr>
        </p:nvSpPr>
        <p:spPr>
          <a:xfrm>
            <a:off x="838200" y="333483"/>
            <a:ext cx="10515600" cy="12769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4" name="Text Placeholder 2"/>
          <p:cNvSpPr>
            <a:spLocks noGrp="1"/>
          </p:cNvSpPr>
          <p:nvPr>
            <p:ph type="body" idx="1"/>
          </p:nvPr>
        </p:nvSpPr>
        <p:spPr>
          <a:xfrm>
            <a:off x="838200" y="1610470"/>
            <a:ext cx="10515600" cy="40422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Google Shape;12;p7">
            <a:extLst>
              <a:ext uri="{FF2B5EF4-FFF2-40B4-BE49-F238E27FC236}">
                <a16:creationId xmlns:a16="http://schemas.microsoft.com/office/drawing/2014/main" id="{F5211A91-DB2A-4649-982B-2C653AB1E870}"/>
              </a:ext>
            </a:extLst>
          </p:cNvPr>
          <p:cNvSpPr txBox="1">
            <a:spLocks noGrp="1"/>
          </p:cNvSpPr>
          <p:nvPr>
            <p:ph type="dt" idx="2"/>
          </p:nvPr>
        </p:nvSpPr>
        <p:spPr>
          <a:xfrm>
            <a:off x="4125118" y="6565157"/>
            <a:ext cx="1879041" cy="149788"/>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Date</a:t>
            </a:r>
            <a:endParaRPr lang="en-US" sz="1300" dirty="0"/>
          </a:p>
        </p:txBody>
      </p:sp>
      <p:sp>
        <p:nvSpPr>
          <p:cNvPr id="9" name="Google Shape;13;p7">
            <a:extLst>
              <a:ext uri="{FF2B5EF4-FFF2-40B4-BE49-F238E27FC236}">
                <a16:creationId xmlns:a16="http://schemas.microsoft.com/office/drawing/2014/main" id="{7582465E-6BB4-9D4A-898F-172C5554D8D8}"/>
              </a:ext>
            </a:extLst>
          </p:cNvPr>
          <p:cNvSpPr txBox="1">
            <a:spLocks noGrp="1"/>
          </p:cNvSpPr>
          <p:nvPr>
            <p:ph type="sldNum" idx="4"/>
          </p:nvPr>
        </p:nvSpPr>
        <p:spPr>
          <a:xfrm>
            <a:off x="6004150" y="6565157"/>
            <a:ext cx="484870" cy="149788"/>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825"/>
              <a:buFont typeface="Arial"/>
              <a:buNone/>
              <a:defRPr sz="13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825"/>
              <a:buFont typeface="Arial"/>
              <a:buNone/>
              <a:defRPr sz="82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sz="1300" dirty="0"/>
          </a:p>
        </p:txBody>
      </p:sp>
      <p:pic>
        <p:nvPicPr>
          <p:cNvPr id="3" name="Picture 2" descr="A picture containing text, sign, tableware, dishware&#10;&#10;Description automatically generated">
            <a:extLst>
              <a:ext uri="{FF2B5EF4-FFF2-40B4-BE49-F238E27FC236}">
                <a16:creationId xmlns:a16="http://schemas.microsoft.com/office/drawing/2014/main" id="{FB98D35F-83EC-5C07-C902-35A2F97B49E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35221" y="6364801"/>
            <a:ext cx="866140" cy="397117"/>
          </a:xfrm>
          <a:prstGeom prst="rect">
            <a:avLst/>
          </a:prstGeom>
        </p:spPr>
      </p:pic>
    </p:spTree>
    <p:extLst>
      <p:ext uri="{BB962C8B-B14F-4D97-AF65-F5344CB8AC3E}">
        <p14:creationId xmlns:p14="http://schemas.microsoft.com/office/powerpoint/2010/main" val="603023028"/>
      </p:ext>
    </p:extLst>
  </p:cSld>
  <p:clrMap bg1="lt1" tx1="dk1" bg2="lt2" tx2="dk2" accent1="accent1" accent2="accent2" accent3="accent3" accent4="accent4" accent5="accent5" accent6="accent6" hlink="hlink" folHlink="folHlink"/>
  <p:sldLayoutIdLst>
    <p:sldLayoutId id="2147483733" r:id="rId1"/>
    <p:sldLayoutId id="2147483726" r:id="rId2"/>
    <p:sldLayoutId id="2147483731" r:id="rId3"/>
    <p:sldLayoutId id="2147483732" r:id="rId4"/>
    <p:sldLayoutId id="2147483729" r:id="rId5"/>
    <p:sldLayoutId id="2147483744" r:id="rId6"/>
  </p:sldLayoutIdLst>
  <p:hf hdr="0" dt="0"/>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7"/>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9" name="Footer Placeholder 8"/>
          <p:cNvSpPr>
            <a:spLocks noGrp="1"/>
          </p:cNvSpPr>
          <p:nvPr>
            <p:ph type="ftr" sz="quarter" idx="3"/>
          </p:nvPr>
        </p:nvSpPr>
        <p:spPr>
          <a:xfrm>
            <a:off x="1468395" y="6217922"/>
            <a:ext cx="411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 2023 Axene Health Partners, LLC</a:t>
            </a:r>
            <a:endParaRPr lang="en-US" dirty="0"/>
          </a:p>
        </p:txBody>
      </p:sp>
    </p:spTree>
    <p:extLst>
      <p:ext uri="{BB962C8B-B14F-4D97-AF65-F5344CB8AC3E}">
        <p14:creationId xmlns:p14="http://schemas.microsoft.com/office/powerpoint/2010/main" val="275933143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hf sldNum="0" hdr="0" dt="0"/>
  <p:txStyles>
    <p:titleStyle>
      <a:lvl1pPr algn="l" defTabSz="685800" rtl="0" eaLnBrk="1" latinLnBrk="0" hangingPunct="1">
        <a:lnSpc>
          <a:spcPct val="90000"/>
        </a:lnSpc>
        <a:spcBef>
          <a:spcPct val="0"/>
        </a:spcBef>
        <a:buNone/>
        <a:defRPr sz="2700" b="0" i="0" kern="1200">
          <a:solidFill>
            <a:schemeClr val="tx1"/>
          </a:solidFill>
          <a:latin typeface="Futura Condensed Medium" panose="020B0602020204020303" pitchFamily="34" charset="-79"/>
          <a:ea typeface="Futura Condensed Medium" panose="020B0602020204020303" pitchFamily="34" charset="-79"/>
          <a:cs typeface="Futura Condensed Medium" panose="020B0602020204020303" pitchFamily="34"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4.tiff"/><Relationship Id="rId7" Type="http://schemas.openxmlformats.org/officeDocument/2006/relationships/image" Target="../media/image24.jpeg"/><Relationship Id="rId2" Type="http://schemas.openxmlformats.org/officeDocument/2006/relationships/image" Target="../media/image13.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jpeg"/><Relationship Id="rId4" Type="http://schemas.openxmlformats.org/officeDocument/2006/relationships/image" Target="../media/image21.tiff"/></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6.xml"/><Relationship Id="rId4" Type="http://schemas.openxmlformats.org/officeDocument/2006/relationships/image" Target="../media/image28.tiff"/></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2.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31.tiff"/><Relationship Id="rId4" Type="http://schemas.openxmlformats.org/officeDocument/2006/relationships/image" Target="../media/image30.tiff"/></Relationships>
</file>

<file path=ppt/slides/_rels/slide26.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2.tiff"/><Relationship Id="rId2" Type="http://schemas.openxmlformats.org/officeDocument/2006/relationships/image" Target="../media/image26.tiff"/><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31.tiff"/><Relationship Id="rId4" Type="http://schemas.openxmlformats.org/officeDocument/2006/relationships/image" Target="../media/image30.tiff"/></Relationships>
</file>

<file path=ppt/slides/_rels/slide2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8.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3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28.tiff"/></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4" Type="http://schemas.openxmlformats.org/officeDocument/2006/relationships/image" Target="../media/image35.tiff"/></Relationships>
</file>

<file path=ppt/slides/_rels/slide5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6.xml"/><Relationship Id="rId5" Type="http://schemas.openxmlformats.org/officeDocument/2006/relationships/hyperlink" Target="mailto:erik.axene@axenehp.com" TargetMode="External"/><Relationship Id="rId4" Type="http://schemas.openxmlformats.org/officeDocument/2006/relationships/hyperlink" Target="mailto:david.axene@axenehp.com"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tableware, dishware&#10;&#10;Description automatically generated">
            <a:extLst>
              <a:ext uri="{FF2B5EF4-FFF2-40B4-BE49-F238E27FC236}">
                <a16:creationId xmlns:a16="http://schemas.microsoft.com/office/drawing/2014/main" id="{667F3974-83D7-9B2E-A58B-AD507A3DAC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5330" y="1448085"/>
            <a:ext cx="4820356" cy="2210086"/>
          </a:xfrm>
          <a:prstGeom prst="rect">
            <a:avLst/>
          </a:prstGeom>
        </p:spPr>
      </p:pic>
      <p:pic>
        <p:nvPicPr>
          <p:cNvPr id="5" name="Picture 4" descr="Background pattern&#10;&#10;Description automatically generated with low confidence">
            <a:extLst>
              <a:ext uri="{FF2B5EF4-FFF2-40B4-BE49-F238E27FC236}">
                <a16:creationId xmlns:a16="http://schemas.microsoft.com/office/drawing/2014/main" id="{F381A91F-5BCB-08F9-7082-FD8BAD62CB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2309247" cy="5106256"/>
          </a:xfrm>
          <a:prstGeom prst="rect">
            <a:avLst/>
          </a:prstGeom>
        </p:spPr>
      </p:pic>
      <p:pic>
        <p:nvPicPr>
          <p:cNvPr id="7" name="Picture 6" descr="Shape&#10;&#10;Description automatically generated">
            <a:extLst>
              <a:ext uri="{FF2B5EF4-FFF2-40B4-BE49-F238E27FC236}">
                <a16:creationId xmlns:a16="http://schemas.microsoft.com/office/drawing/2014/main" id="{364F16E9-122F-5036-A5BE-DF8B212B3A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5190" y="3797786"/>
            <a:ext cx="4706810" cy="3096174"/>
          </a:xfrm>
          <a:prstGeom prst="rect">
            <a:avLst/>
          </a:prstGeom>
        </p:spPr>
      </p:pic>
      <p:sp>
        <p:nvSpPr>
          <p:cNvPr id="9" name="TextBox 8">
            <a:extLst>
              <a:ext uri="{FF2B5EF4-FFF2-40B4-BE49-F238E27FC236}">
                <a16:creationId xmlns:a16="http://schemas.microsoft.com/office/drawing/2014/main" id="{E70D74A1-7F3C-AEF5-AB28-78A8941CF907}"/>
              </a:ext>
            </a:extLst>
          </p:cNvPr>
          <p:cNvSpPr txBox="1"/>
          <p:nvPr/>
        </p:nvSpPr>
        <p:spPr>
          <a:xfrm>
            <a:off x="1839073" y="4125343"/>
            <a:ext cx="8928242" cy="769441"/>
          </a:xfrm>
          <a:prstGeom prst="rect">
            <a:avLst/>
          </a:prstGeom>
          <a:noFill/>
        </p:spPr>
        <p:txBody>
          <a:bodyPr wrap="square">
            <a:spAutoFit/>
          </a:bodyPr>
          <a:lstStyle/>
          <a:p>
            <a:r>
              <a:rPr lang="en-US" sz="4400" dirty="0">
                <a:solidFill>
                  <a:schemeClr val="bg1"/>
                </a:solidFill>
              </a:rPr>
              <a:t>Inspiring Innovative Health Solutions</a:t>
            </a:r>
          </a:p>
        </p:txBody>
      </p:sp>
    </p:spTree>
    <p:extLst>
      <p:ext uri="{BB962C8B-B14F-4D97-AF65-F5344CB8AC3E}">
        <p14:creationId xmlns:p14="http://schemas.microsoft.com/office/powerpoint/2010/main" val="3612287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59026"/>
            <a:ext cx="12136634" cy="6858000"/>
          </a:xfrm>
          <a:prstGeom prst="rect">
            <a:avLst/>
          </a:prstGeom>
          <a:ln w="12700">
            <a:miter lim="400000"/>
          </a:ln>
        </p:spPr>
      </p:pic>
      <p:sp>
        <p:nvSpPr>
          <p:cNvPr id="152" name="Rectangle"/>
          <p:cNvSpPr/>
          <p:nvPr/>
        </p:nvSpPr>
        <p:spPr>
          <a:xfrm>
            <a:off x="8671493" y="3996368"/>
            <a:ext cx="1456270" cy="635001"/>
          </a:xfrm>
          <a:prstGeom prst="rect">
            <a:avLst/>
          </a:prstGeom>
          <a:solidFill>
            <a:srgbClr val="173554"/>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3" name="Rectangle"/>
          <p:cNvSpPr/>
          <p:nvPr/>
        </p:nvSpPr>
        <p:spPr>
          <a:xfrm>
            <a:off x="6381447" y="3920992"/>
            <a:ext cx="1456270" cy="635001"/>
          </a:xfrm>
          <a:prstGeom prst="rect">
            <a:avLst/>
          </a:prstGeom>
          <a:solidFill>
            <a:srgbClr val="15325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4" name="Rectangle"/>
          <p:cNvSpPr/>
          <p:nvPr/>
        </p:nvSpPr>
        <p:spPr>
          <a:xfrm>
            <a:off x="7917316" y="3957827"/>
            <a:ext cx="884806" cy="635001"/>
          </a:xfrm>
          <a:prstGeom prst="rect">
            <a:avLst/>
          </a:prstGeom>
          <a:solidFill>
            <a:srgbClr val="16345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5" name="Rectangle"/>
          <p:cNvSpPr/>
          <p:nvPr/>
        </p:nvSpPr>
        <p:spPr>
          <a:xfrm>
            <a:off x="4832463" y="3949167"/>
            <a:ext cx="1584680" cy="635001"/>
          </a:xfrm>
          <a:prstGeom prst="rect">
            <a:avLst/>
          </a:prstGeom>
          <a:solidFill>
            <a:srgbClr val="042E4B"/>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6" name="Rectangle"/>
          <p:cNvSpPr/>
          <p:nvPr/>
        </p:nvSpPr>
        <p:spPr>
          <a:xfrm>
            <a:off x="3046936" y="3977342"/>
            <a:ext cx="2539842" cy="635001"/>
          </a:xfrm>
          <a:prstGeom prst="rect">
            <a:avLst/>
          </a:prstGeom>
          <a:solidFill>
            <a:srgbClr val="062D4A"/>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57" name="Rectangle"/>
          <p:cNvSpPr/>
          <p:nvPr/>
        </p:nvSpPr>
        <p:spPr>
          <a:xfrm>
            <a:off x="1892813" y="3678029"/>
            <a:ext cx="1247951" cy="914800"/>
          </a:xfrm>
          <a:prstGeom prst="rect">
            <a:avLst/>
          </a:prstGeom>
          <a:solidFill>
            <a:srgbClr val="06264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158"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454087" y="516823"/>
            <a:ext cx="5129069" cy="2996651"/>
          </a:xfrm>
          <a:prstGeom prst="rect">
            <a:avLst/>
          </a:prstGeom>
          <a:ln w="12700">
            <a:miter lim="400000"/>
          </a:ln>
        </p:spPr>
      </p:pic>
      <p:sp>
        <p:nvSpPr>
          <p:cNvPr id="159" name="Emergency Department Management: A new potential to improve the healthcare system"/>
          <p:cNvSpPr txBox="1"/>
          <p:nvPr/>
        </p:nvSpPr>
        <p:spPr>
          <a:xfrm>
            <a:off x="2248856" y="3494228"/>
            <a:ext cx="8050331" cy="12824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lang="en-US" sz="4000" dirty="0">
                <a:solidFill>
                  <a:schemeClr val="bg1"/>
                </a:solidFill>
              </a:rPr>
              <a:t>Emergency Department Centric Care Management</a:t>
            </a:r>
          </a:p>
        </p:txBody>
      </p:sp>
      <p:sp>
        <p:nvSpPr>
          <p:cNvPr id="160" name="Rectangle"/>
          <p:cNvSpPr/>
          <p:nvPr/>
        </p:nvSpPr>
        <p:spPr>
          <a:xfrm>
            <a:off x="9295735" y="2709526"/>
            <a:ext cx="818015" cy="635001"/>
          </a:xfrm>
          <a:prstGeom prst="rect">
            <a:avLst/>
          </a:prstGeom>
          <a:solidFill>
            <a:srgbClr val="063755"/>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161" name="Rectangle"/>
          <p:cNvSpPr/>
          <p:nvPr/>
        </p:nvSpPr>
        <p:spPr>
          <a:xfrm>
            <a:off x="8581613" y="2709526"/>
            <a:ext cx="818015" cy="635001"/>
          </a:xfrm>
          <a:prstGeom prst="rect">
            <a:avLst/>
          </a:prstGeom>
          <a:solidFill>
            <a:srgbClr val="063755"/>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16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165" name="What did we do before emergency medicine was a specialty?"/>
          <p:cNvSpPr txBox="1"/>
          <p:nvPr/>
        </p:nvSpPr>
        <p:spPr>
          <a:xfrm>
            <a:off x="2909445" y="2276260"/>
            <a:ext cx="2972104" cy="1796783"/>
          </a:xfrm>
          <a:prstGeom prst="rect">
            <a:avLst/>
          </a:prstGeom>
          <a:solidFill>
            <a:srgbClr val="C0D8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5300" spc="-105">
                <a:solidFill>
                  <a:srgbClr val="000000"/>
                </a:solidFill>
                <a:latin typeface="Avenir Next Regular"/>
                <a:ea typeface="Avenir Next Regular"/>
                <a:cs typeface="Avenir Next Regular"/>
                <a:sym typeface="Avenir Next Regular"/>
              </a:defRPr>
            </a:lvl1pPr>
          </a:lstStyle>
          <a:p>
            <a:r>
              <a:rPr sz="2650"/>
              <a:t>What did we do before emergency medicine was a specialty?</a:t>
            </a:r>
          </a:p>
        </p:txBody>
      </p:sp>
      <p:sp>
        <p:nvSpPr>
          <p:cNvPr id="166" name="Birth of Inspiration in the ER"/>
          <p:cNvSpPr txBox="1"/>
          <p:nvPr/>
        </p:nvSpPr>
        <p:spPr>
          <a:xfrm>
            <a:off x="2944595" y="1548743"/>
            <a:ext cx="6312141" cy="788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000" spc="-159">
                <a:solidFill>
                  <a:srgbClr val="000000"/>
                </a:solidFill>
                <a:latin typeface="Avenir Next Regular"/>
                <a:ea typeface="Avenir Next Regular"/>
                <a:cs typeface="Avenir Next Regular"/>
                <a:sym typeface="Avenir Next Regular"/>
              </a:defRPr>
            </a:lvl1pPr>
          </a:lstStyle>
          <a:p>
            <a:r>
              <a:rPr sz="4000"/>
              <a:t>Birth of Inspiration in the ER </a:t>
            </a:r>
          </a:p>
        </p:txBody>
      </p:sp>
      <p:pic>
        <p:nvPicPr>
          <p:cNvPr id="167"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6167" y="4680312"/>
            <a:ext cx="2311119" cy="938016"/>
          </a:xfrm>
          <a:prstGeom prst="rect">
            <a:avLst/>
          </a:prstGeom>
          <a:ln w="25400">
            <a:solidFill>
              <a:srgbClr val="000000"/>
            </a:solidFill>
            <a:miter lim="400000"/>
          </a:ln>
        </p:spPr>
      </p:pic>
      <p:pic>
        <p:nvPicPr>
          <p:cNvPr id="168"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68399" y="2276225"/>
            <a:ext cx="3308412" cy="1796774"/>
          </a:xfrm>
          <a:prstGeom prst="rect">
            <a:avLst/>
          </a:prstGeom>
          <a:ln w="25400">
            <a:solidFill>
              <a:srgbClr val="000000"/>
            </a:solidFill>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17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172" name="What did we do before emergency medicine was a specialty?"/>
          <p:cNvSpPr txBox="1"/>
          <p:nvPr/>
        </p:nvSpPr>
        <p:spPr>
          <a:xfrm>
            <a:off x="2909445" y="2276260"/>
            <a:ext cx="2972104" cy="1796783"/>
          </a:xfrm>
          <a:prstGeom prst="rect">
            <a:avLst/>
          </a:prstGeom>
          <a:solidFill>
            <a:srgbClr val="C0D8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5300" spc="-105">
                <a:solidFill>
                  <a:srgbClr val="000000"/>
                </a:solidFill>
                <a:latin typeface="Avenir Next Regular"/>
                <a:ea typeface="Avenir Next Regular"/>
                <a:cs typeface="Avenir Next Regular"/>
                <a:sym typeface="Avenir Next Regular"/>
              </a:defRPr>
            </a:lvl1pPr>
          </a:lstStyle>
          <a:p>
            <a:r>
              <a:rPr sz="2650"/>
              <a:t>What did we do before emergency medicine was a specialty?</a:t>
            </a:r>
          </a:p>
        </p:txBody>
      </p:sp>
      <p:sp>
        <p:nvSpPr>
          <p:cNvPr id="173" name="Birth of Inspiration in the ER"/>
          <p:cNvSpPr txBox="1"/>
          <p:nvPr/>
        </p:nvSpPr>
        <p:spPr>
          <a:xfrm>
            <a:off x="2944595" y="1548743"/>
            <a:ext cx="6312141" cy="788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000" spc="-159">
                <a:solidFill>
                  <a:srgbClr val="000000"/>
                </a:solidFill>
                <a:latin typeface="Avenir Next Regular"/>
                <a:ea typeface="Avenir Next Regular"/>
                <a:cs typeface="Avenir Next Regular"/>
                <a:sym typeface="Avenir Next Regular"/>
              </a:defRPr>
            </a:lvl1pPr>
          </a:lstStyle>
          <a:p>
            <a:r>
              <a:rPr sz="4000"/>
              <a:t>Birth of Inspiration in the ER </a:t>
            </a:r>
          </a:p>
        </p:txBody>
      </p:sp>
      <p:pic>
        <p:nvPicPr>
          <p:cNvPr id="174"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6167" y="4680312"/>
            <a:ext cx="2311119" cy="938016"/>
          </a:xfrm>
          <a:prstGeom prst="rect">
            <a:avLst/>
          </a:prstGeom>
          <a:ln w="25400">
            <a:solidFill>
              <a:srgbClr val="000000"/>
            </a:solidFill>
            <a:miter lim="400000"/>
          </a:ln>
        </p:spPr>
      </p:pic>
      <p:pic>
        <p:nvPicPr>
          <p:cNvPr id="175"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68399" y="2276225"/>
            <a:ext cx="3308412" cy="1796774"/>
          </a:xfrm>
          <a:prstGeom prst="rect">
            <a:avLst/>
          </a:prstGeom>
          <a:ln w="25400">
            <a:solidFill>
              <a:srgbClr val="000000"/>
            </a:solidFill>
            <a:miter lim="400000"/>
          </a:ln>
        </p:spPr>
      </p:pic>
      <p:sp>
        <p:nvSpPr>
          <p:cNvPr id="176" name="There were no national coordinating organizations."/>
          <p:cNvSpPr txBox="1"/>
          <p:nvPr/>
        </p:nvSpPr>
        <p:spPr>
          <a:xfrm>
            <a:off x="2908337" y="4131022"/>
            <a:ext cx="6375327" cy="491345"/>
          </a:xfrm>
          <a:prstGeom prst="rect">
            <a:avLst/>
          </a:prstGeom>
          <a:solidFill>
            <a:srgbClr val="8FC5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4452" spc="-89">
                <a:solidFill>
                  <a:srgbClr val="000000"/>
                </a:solidFill>
                <a:latin typeface="Avenir Next Regular"/>
                <a:ea typeface="Avenir Next Regular"/>
                <a:cs typeface="Avenir Next Regular"/>
                <a:sym typeface="Avenir Next Regular"/>
              </a:defRPr>
            </a:lvl1pPr>
          </a:lstStyle>
          <a:p>
            <a:r>
              <a:rPr sz="2226"/>
              <a:t>There were no national coordinating organizations.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17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180" name="What did we do before emergency medicine was a specialty?"/>
          <p:cNvSpPr txBox="1"/>
          <p:nvPr/>
        </p:nvSpPr>
        <p:spPr>
          <a:xfrm>
            <a:off x="2909445" y="2276260"/>
            <a:ext cx="2972104" cy="1796783"/>
          </a:xfrm>
          <a:prstGeom prst="rect">
            <a:avLst/>
          </a:prstGeom>
          <a:solidFill>
            <a:srgbClr val="C0D8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5300" spc="-105">
                <a:solidFill>
                  <a:srgbClr val="000000"/>
                </a:solidFill>
                <a:latin typeface="Avenir Next Regular"/>
                <a:ea typeface="Avenir Next Regular"/>
                <a:cs typeface="Avenir Next Regular"/>
                <a:sym typeface="Avenir Next Regular"/>
              </a:defRPr>
            </a:lvl1pPr>
          </a:lstStyle>
          <a:p>
            <a:r>
              <a:rPr sz="2650"/>
              <a:t>What did we do before emergency medicine was a specialty?</a:t>
            </a:r>
          </a:p>
        </p:txBody>
      </p:sp>
      <p:sp>
        <p:nvSpPr>
          <p:cNvPr id="181" name="Birth of Inspiration in the ER"/>
          <p:cNvSpPr txBox="1"/>
          <p:nvPr/>
        </p:nvSpPr>
        <p:spPr>
          <a:xfrm>
            <a:off x="2944595" y="1548743"/>
            <a:ext cx="6312141" cy="7885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000" spc="-159">
                <a:solidFill>
                  <a:srgbClr val="000000"/>
                </a:solidFill>
                <a:latin typeface="Avenir Next Regular"/>
                <a:ea typeface="Avenir Next Regular"/>
                <a:cs typeface="Avenir Next Regular"/>
                <a:sym typeface="Avenir Next Regular"/>
              </a:defRPr>
            </a:lvl1pPr>
          </a:lstStyle>
          <a:p>
            <a:r>
              <a:rPr sz="4000"/>
              <a:t>Birth of Inspiration in the ER </a:t>
            </a:r>
          </a:p>
        </p:txBody>
      </p:sp>
      <p:pic>
        <p:nvPicPr>
          <p:cNvPr id="18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906167" y="4680312"/>
            <a:ext cx="2311119" cy="938016"/>
          </a:xfrm>
          <a:prstGeom prst="rect">
            <a:avLst/>
          </a:prstGeom>
          <a:ln w="25400">
            <a:solidFill>
              <a:srgbClr val="000000"/>
            </a:solidFill>
            <a:miter lim="400000"/>
          </a:ln>
        </p:spPr>
      </p:pic>
      <p:sp>
        <p:nvSpPr>
          <p:cNvPr id="183" name="At least 1/2 of all ambulance services were run by morticians and funeral directors."/>
          <p:cNvSpPr txBox="1"/>
          <p:nvPr/>
        </p:nvSpPr>
        <p:spPr>
          <a:xfrm>
            <a:off x="5308077" y="4680313"/>
            <a:ext cx="3977756" cy="938015"/>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1804370">
              <a:lnSpc>
                <a:spcPct val="80000"/>
              </a:lnSpc>
              <a:defRPr sz="3922" spc="-78">
                <a:solidFill>
                  <a:srgbClr val="000000"/>
                </a:solidFill>
                <a:latin typeface="Avenir Next Regular"/>
                <a:ea typeface="Avenir Next Regular"/>
                <a:cs typeface="Avenir Next Regular"/>
                <a:sym typeface="Avenir Next Regular"/>
              </a:defRPr>
            </a:lvl1pPr>
          </a:lstStyle>
          <a:p>
            <a:r>
              <a:rPr sz="1961"/>
              <a:t>At least 1/2 of all ambulance services were run by morticians and funeral directors.</a:t>
            </a:r>
          </a:p>
        </p:txBody>
      </p:sp>
      <p:pic>
        <p:nvPicPr>
          <p:cNvPr id="18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968399" y="2276225"/>
            <a:ext cx="3308412" cy="1796774"/>
          </a:xfrm>
          <a:prstGeom prst="rect">
            <a:avLst/>
          </a:prstGeom>
          <a:ln w="25400">
            <a:solidFill>
              <a:srgbClr val="000000"/>
            </a:solidFill>
            <a:miter lim="400000"/>
          </a:ln>
        </p:spPr>
      </p:pic>
      <p:sp>
        <p:nvSpPr>
          <p:cNvPr id="185" name="There were no national coordinating organizations."/>
          <p:cNvSpPr txBox="1"/>
          <p:nvPr/>
        </p:nvSpPr>
        <p:spPr>
          <a:xfrm>
            <a:off x="2908337" y="4131022"/>
            <a:ext cx="6375327" cy="491345"/>
          </a:xfrm>
          <a:prstGeom prst="rect">
            <a:avLst/>
          </a:prstGeom>
          <a:solidFill>
            <a:srgbClr val="8FC5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4452" spc="-89">
                <a:solidFill>
                  <a:srgbClr val="000000"/>
                </a:solidFill>
                <a:latin typeface="Avenir Next Regular"/>
                <a:ea typeface="Avenir Next Regular"/>
                <a:cs typeface="Avenir Next Regular"/>
                <a:sym typeface="Avenir Next Regular"/>
              </a:defRPr>
            </a:lvl1pPr>
          </a:lstStyle>
          <a:p>
            <a:r>
              <a:rPr sz="2226"/>
              <a:t>There were no national coordinating organizations.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18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189" name="Resident/Intern or rotating on-call duty physician"/>
          <p:cNvSpPr txBox="1">
            <a:spLocks noGrp="1"/>
          </p:cNvSpPr>
          <p:nvPr>
            <p:ph type="title" idx="4294967295"/>
          </p:nvPr>
        </p:nvSpPr>
        <p:spPr>
          <a:xfrm>
            <a:off x="1122258" y="2639710"/>
            <a:ext cx="5254033" cy="832169"/>
          </a:xfrm>
          <a:prstGeom prst="rect">
            <a:avLst/>
          </a:prstGeom>
          <a:solidFill>
            <a:srgbClr val="CDE48C"/>
          </a:solidFill>
          <a:ln w="25400">
            <a:solidFill>
              <a:srgbClr val="000000"/>
            </a:solidFill>
          </a:ln>
        </p:spPr>
        <p:txBody>
          <a:bodyPr anchor="ctr">
            <a:noAutofit/>
          </a:bodyPr>
          <a:lstStyle>
            <a:lvl1pPr algn="ctr" defTabSz="2267655">
              <a:defRPr sz="4929" b="0" spc="-98">
                <a:latin typeface="Avenir Next Regular"/>
                <a:ea typeface="Avenir Next Regular"/>
                <a:cs typeface="Avenir Next Regular"/>
                <a:sym typeface="Avenir Next Regular"/>
              </a:defRPr>
            </a:lvl1pPr>
          </a:lstStyle>
          <a:p>
            <a:r>
              <a:rPr sz="2800" dirty="0"/>
              <a:t>Resident/Intern or rotating on-call duty physician </a:t>
            </a:r>
          </a:p>
        </p:txBody>
      </p:sp>
      <p:pic>
        <p:nvPicPr>
          <p:cNvPr id="190"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15360" y="3960081"/>
            <a:ext cx="2974156" cy="1432718"/>
          </a:xfrm>
          <a:prstGeom prst="rect">
            <a:avLst/>
          </a:prstGeom>
          <a:ln w="25400">
            <a:solidFill>
              <a:srgbClr val="000000"/>
            </a:solidFill>
            <a:miter lim="400000"/>
          </a:ln>
        </p:spPr>
      </p:pic>
      <p:pic>
        <p:nvPicPr>
          <p:cNvPr id="191"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96867" y="2637615"/>
            <a:ext cx="1679688" cy="2752307"/>
          </a:xfrm>
          <a:prstGeom prst="rect">
            <a:avLst/>
          </a:prstGeom>
          <a:ln w="25400">
            <a:solidFill>
              <a:srgbClr val="000000"/>
            </a:solidFill>
            <a:miter lim="400000"/>
          </a:ln>
        </p:spPr>
      </p:pic>
      <p:pic>
        <p:nvPicPr>
          <p:cNvPr id="192"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22804" y="2641814"/>
            <a:ext cx="2927635" cy="830010"/>
          </a:xfrm>
          <a:prstGeom prst="rect">
            <a:avLst/>
          </a:prstGeom>
          <a:ln w="25400">
            <a:solidFill>
              <a:srgbClr val="000000"/>
            </a:solidFill>
            <a:miter lim="400000"/>
          </a:ln>
        </p:spPr>
      </p:pic>
      <p:sp>
        <p:nvSpPr>
          <p:cNvPr id="193" name="The 1960 ER Staffing Model:"/>
          <p:cNvSpPr txBox="1"/>
          <p:nvPr/>
        </p:nvSpPr>
        <p:spPr>
          <a:xfrm>
            <a:off x="2655319" y="1846106"/>
            <a:ext cx="6881363"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The 1960 ER Staffing Model:</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19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197" name="Resident/Intern or rotating on-call duty physician"/>
          <p:cNvSpPr txBox="1">
            <a:spLocks noGrp="1"/>
          </p:cNvSpPr>
          <p:nvPr>
            <p:ph type="title" idx="4294967295"/>
          </p:nvPr>
        </p:nvSpPr>
        <p:spPr>
          <a:xfrm>
            <a:off x="1122258" y="2639710"/>
            <a:ext cx="5254033" cy="832169"/>
          </a:xfrm>
          <a:prstGeom prst="rect">
            <a:avLst/>
          </a:prstGeom>
          <a:solidFill>
            <a:srgbClr val="CDE48C"/>
          </a:solidFill>
          <a:ln w="25400">
            <a:solidFill>
              <a:srgbClr val="000000"/>
            </a:solidFill>
          </a:ln>
        </p:spPr>
        <p:txBody>
          <a:bodyPr anchor="ctr">
            <a:noAutofit/>
          </a:bodyPr>
          <a:lstStyle>
            <a:lvl1pPr algn="ctr" defTabSz="2267655">
              <a:defRPr sz="4929" b="0" spc="-98">
                <a:latin typeface="Avenir Next Regular"/>
                <a:ea typeface="Avenir Next Regular"/>
                <a:cs typeface="Avenir Next Regular"/>
                <a:sym typeface="Avenir Next Regular"/>
              </a:defRPr>
            </a:lvl1pPr>
          </a:lstStyle>
          <a:p>
            <a:r>
              <a:rPr sz="2800" dirty="0"/>
              <a:t>Resident/Intern or rotating on-call duty physician </a:t>
            </a:r>
          </a:p>
        </p:txBody>
      </p:sp>
      <p:pic>
        <p:nvPicPr>
          <p:cNvPr id="19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15360" y="3960081"/>
            <a:ext cx="2974156" cy="1432718"/>
          </a:xfrm>
          <a:prstGeom prst="rect">
            <a:avLst/>
          </a:prstGeom>
          <a:ln w="25400">
            <a:solidFill>
              <a:srgbClr val="000000"/>
            </a:solidFill>
            <a:miter lim="400000"/>
          </a:ln>
        </p:spPr>
      </p:pic>
      <p:pic>
        <p:nvPicPr>
          <p:cNvPr id="19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96867" y="2637615"/>
            <a:ext cx="1679688" cy="2752307"/>
          </a:xfrm>
          <a:prstGeom prst="rect">
            <a:avLst/>
          </a:prstGeom>
          <a:ln w="25400">
            <a:solidFill>
              <a:srgbClr val="000000"/>
            </a:solidFill>
            <a:miter lim="400000"/>
          </a:ln>
        </p:spPr>
      </p:pic>
      <p:pic>
        <p:nvPicPr>
          <p:cNvPr id="200"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22804" y="2641814"/>
            <a:ext cx="2927635" cy="830010"/>
          </a:xfrm>
          <a:prstGeom prst="rect">
            <a:avLst/>
          </a:prstGeom>
          <a:ln w="25400">
            <a:solidFill>
              <a:srgbClr val="000000"/>
            </a:solidFill>
            <a:miter lim="400000"/>
          </a:ln>
        </p:spPr>
      </p:pic>
      <p:sp>
        <p:nvSpPr>
          <p:cNvPr id="201" name="The 1960 ER Staffing Model:"/>
          <p:cNvSpPr txBox="1"/>
          <p:nvPr/>
        </p:nvSpPr>
        <p:spPr>
          <a:xfrm>
            <a:off x="2655319" y="1846106"/>
            <a:ext cx="6881363"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The 1960 ER Staffing Model:</a:t>
            </a:r>
          </a:p>
        </p:txBody>
      </p:sp>
      <p:sp>
        <p:nvSpPr>
          <p:cNvPr id="202" name="Could be any specialty, including psychiatry and even pathology"/>
          <p:cNvSpPr txBox="1"/>
          <p:nvPr/>
        </p:nvSpPr>
        <p:spPr>
          <a:xfrm>
            <a:off x="1125815" y="3517028"/>
            <a:ext cx="8224538" cy="397905"/>
          </a:xfrm>
          <a:prstGeom prst="rect">
            <a:avLst/>
          </a:prstGeom>
          <a:solidFill>
            <a:srgbClr val="84C291"/>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3900" i="1" spc="-78">
                <a:solidFill>
                  <a:srgbClr val="000000"/>
                </a:solidFill>
                <a:latin typeface="Avenir Next Regular"/>
                <a:ea typeface="Avenir Next Regular"/>
                <a:cs typeface="Avenir Next Regular"/>
                <a:sym typeface="Avenir Next Regular"/>
              </a:defRPr>
            </a:lvl1pPr>
          </a:lstStyle>
          <a:p>
            <a:r>
              <a:rPr sz="1950"/>
              <a:t>Could be any specialty, including psychiatry and even pathology</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0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06" name="Resident/Intern or rotating on-call duty physician"/>
          <p:cNvSpPr txBox="1">
            <a:spLocks noGrp="1"/>
          </p:cNvSpPr>
          <p:nvPr>
            <p:ph type="title" idx="4294967295"/>
          </p:nvPr>
        </p:nvSpPr>
        <p:spPr>
          <a:xfrm>
            <a:off x="1122258" y="2639710"/>
            <a:ext cx="5254033" cy="832169"/>
          </a:xfrm>
          <a:prstGeom prst="rect">
            <a:avLst/>
          </a:prstGeom>
          <a:solidFill>
            <a:srgbClr val="CDE48C"/>
          </a:solidFill>
          <a:ln w="25400">
            <a:solidFill>
              <a:srgbClr val="000000"/>
            </a:solidFill>
          </a:ln>
        </p:spPr>
        <p:txBody>
          <a:bodyPr anchor="ctr">
            <a:noAutofit/>
          </a:bodyPr>
          <a:lstStyle>
            <a:lvl1pPr algn="ctr" defTabSz="2267655">
              <a:defRPr sz="4929" b="0" spc="-98">
                <a:latin typeface="Avenir Next Regular"/>
                <a:ea typeface="Avenir Next Regular"/>
                <a:cs typeface="Avenir Next Regular"/>
                <a:sym typeface="Avenir Next Regular"/>
              </a:defRPr>
            </a:lvl1pPr>
          </a:lstStyle>
          <a:p>
            <a:r>
              <a:rPr sz="2800" dirty="0"/>
              <a:t>Resident/Intern or rotating on-call duty physician </a:t>
            </a:r>
          </a:p>
        </p:txBody>
      </p:sp>
      <p:sp>
        <p:nvSpPr>
          <p:cNvPr id="207" name="1961: 4 Physicians led by Dr James Mills started the first ever ER in Alexandria, VA."/>
          <p:cNvSpPr txBox="1"/>
          <p:nvPr/>
        </p:nvSpPr>
        <p:spPr>
          <a:xfrm>
            <a:off x="4136055" y="3960081"/>
            <a:ext cx="5214298" cy="1432720"/>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682735">
              <a:lnSpc>
                <a:spcPct val="80000"/>
              </a:lnSpc>
              <a:defRPr sz="6104" spc="-122">
                <a:solidFill>
                  <a:srgbClr val="000000"/>
                </a:solidFill>
                <a:latin typeface="Avenir Next Regular"/>
                <a:ea typeface="Avenir Next Regular"/>
                <a:cs typeface="Avenir Next Regular"/>
                <a:sym typeface="Avenir Next Regular"/>
              </a:defRPr>
            </a:pPr>
            <a:r>
              <a:rPr sz="3052" b="1" dirty="0"/>
              <a:t>1961</a:t>
            </a:r>
            <a:r>
              <a:rPr sz="3052" dirty="0"/>
              <a:t>: 4 Physicians led by Dr James Mills started the first ever ER in Alexandria, VA.</a:t>
            </a:r>
          </a:p>
        </p:txBody>
      </p:sp>
      <p:pic>
        <p:nvPicPr>
          <p:cNvPr id="20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142136" y="3950142"/>
            <a:ext cx="2967258" cy="1432718"/>
          </a:xfrm>
          <a:prstGeom prst="rect">
            <a:avLst/>
          </a:prstGeom>
          <a:ln w="25400">
            <a:solidFill>
              <a:srgbClr val="000000"/>
            </a:solidFill>
            <a:miter lim="400000"/>
          </a:ln>
        </p:spPr>
      </p:pic>
      <p:pic>
        <p:nvPicPr>
          <p:cNvPr id="20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396867" y="2637615"/>
            <a:ext cx="1679688" cy="2752307"/>
          </a:xfrm>
          <a:prstGeom prst="rect">
            <a:avLst/>
          </a:prstGeom>
          <a:ln w="25400">
            <a:solidFill>
              <a:srgbClr val="000000"/>
            </a:solidFill>
            <a:miter lim="400000"/>
          </a:ln>
        </p:spPr>
      </p:pic>
      <p:pic>
        <p:nvPicPr>
          <p:cNvPr id="210"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422804" y="2641814"/>
            <a:ext cx="2927635" cy="830010"/>
          </a:xfrm>
          <a:prstGeom prst="rect">
            <a:avLst/>
          </a:prstGeom>
          <a:ln w="25400">
            <a:solidFill>
              <a:srgbClr val="000000"/>
            </a:solidFill>
            <a:miter lim="400000"/>
          </a:ln>
        </p:spPr>
      </p:pic>
      <p:sp>
        <p:nvSpPr>
          <p:cNvPr id="211" name="The 1960 ER Staffing Model:"/>
          <p:cNvSpPr txBox="1"/>
          <p:nvPr/>
        </p:nvSpPr>
        <p:spPr>
          <a:xfrm>
            <a:off x="2655319" y="1846106"/>
            <a:ext cx="6881363"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The 1960 ER Staffing Model:</a:t>
            </a:r>
          </a:p>
        </p:txBody>
      </p:sp>
      <p:sp>
        <p:nvSpPr>
          <p:cNvPr id="212" name="Could be any specialty, including psychiatry and even pathology"/>
          <p:cNvSpPr txBox="1"/>
          <p:nvPr/>
        </p:nvSpPr>
        <p:spPr>
          <a:xfrm>
            <a:off x="1125815" y="3517028"/>
            <a:ext cx="8224538" cy="397905"/>
          </a:xfrm>
          <a:prstGeom prst="rect">
            <a:avLst/>
          </a:prstGeom>
          <a:solidFill>
            <a:srgbClr val="84C291"/>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3900" i="1" spc="-78">
                <a:solidFill>
                  <a:srgbClr val="000000"/>
                </a:solidFill>
                <a:latin typeface="Avenir Next Regular"/>
                <a:ea typeface="Avenir Next Regular"/>
                <a:cs typeface="Avenir Next Regular"/>
                <a:sym typeface="Avenir Next Regular"/>
              </a:defRPr>
            </a:lvl1pPr>
          </a:lstStyle>
          <a:p>
            <a:r>
              <a:rPr sz="1950"/>
              <a:t>Could be any specialty, including psychiatry and even pathology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1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pic>
        <p:nvPicPr>
          <p:cNvPr id="216"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175298" y="1795791"/>
            <a:ext cx="5841314" cy="3827940"/>
          </a:xfrm>
          <a:prstGeom prst="rect">
            <a:avLst/>
          </a:prstGeom>
          <a:ln w="25400">
            <a:solidFill>
              <a:srgbClr val="000000"/>
            </a:solid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1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20" name="From Inspiration to Innovation"/>
          <p:cNvSpPr txBox="1"/>
          <p:nvPr/>
        </p:nvSpPr>
        <p:spPr>
          <a:xfrm>
            <a:off x="2466012" y="1411008"/>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21" name="Nearly half of all US medical care is delivered by emergency departments"/>
          <p:cNvSpPr txBox="1"/>
          <p:nvPr/>
        </p:nvSpPr>
        <p:spPr>
          <a:xfrm>
            <a:off x="2430099" y="2253870"/>
            <a:ext cx="7331802" cy="984465"/>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1133828">
              <a:lnSpc>
                <a:spcPct val="80000"/>
              </a:lnSpc>
              <a:defRPr sz="5859" spc="-117">
                <a:solidFill>
                  <a:srgbClr val="000000"/>
                </a:solidFill>
                <a:latin typeface="Avenir Next Regular"/>
                <a:ea typeface="Avenir Next Regular"/>
                <a:cs typeface="Avenir Next Regular"/>
                <a:sym typeface="Avenir Next Regular"/>
              </a:defRPr>
            </a:pPr>
            <a:r>
              <a:rPr sz="2930"/>
              <a:t>Nearly </a:t>
            </a:r>
            <a:r>
              <a:rPr sz="2930" b="1" u="sng"/>
              <a:t>half</a:t>
            </a:r>
            <a:r>
              <a:rPr sz="2930"/>
              <a:t> of all US medical care is delivered by emergency departments</a:t>
            </a:r>
          </a:p>
        </p:txBody>
      </p:sp>
      <p:pic>
        <p:nvPicPr>
          <p:cNvPr id="22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07938"/>
            <a:ext cx="1103277" cy="1655235"/>
          </a:xfrm>
          <a:prstGeom prst="rect">
            <a:avLst/>
          </a:prstGeom>
          <a:ln w="25400">
            <a:solidFill>
              <a:srgbClr val="000000"/>
            </a:solidFill>
            <a:miter lim="400000"/>
          </a:ln>
        </p:spPr>
      </p:pic>
      <p:pic>
        <p:nvPicPr>
          <p:cNvPr id="22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13142"/>
            <a:ext cx="3058682" cy="814115"/>
          </a:xfrm>
          <a:prstGeom prst="rect">
            <a:avLst/>
          </a:prstGeom>
          <a:ln w="25400">
            <a:solidFill>
              <a:srgbClr val="000000"/>
            </a:solidFill>
            <a:miter lim="400000"/>
          </a:ln>
        </p:spPr>
      </p:pic>
      <p:pic>
        <p:nvPicPr>
          <p:cNvPr id="224"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190012"/>
            <a:ext cx="2567782" cy="772643"/>
          </a:xfrm>
          <a:prstGeom prst="rect">
            <a:avLst/>
          </a:prstGeom>
          <a:ln w="25400">
            <a:solidFill>
              <a:srgbClr val="000000"/>
            </a:solidFill>
            <a:miter lim="400000"/>
          </a:ln>
        </p:spPr>
      </p:pic>
      <p:pic>
        <p:nvPicPr>
          <p:cNvPr id="225"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09089"/>
            <a:ext cx="661522" cy="818198"/>
          </a:xfrm>
          <a:prstGeom prst="rect">
            <a:avLst/>
          </a:prstGeom>
          <a:ln w="25400">
            <a:solidFill>
              <a:srgbClr val="000000"/>
            </a:solidFill>
            <a:miter lim="400000"/>
          </a:ln>
        </p:spPr>
      </p:pic>
      <p:pic>
        <p:nvPicPr>
          <p:cNvPr id="226"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190012"/>
            <a:ext cx="1151912" cy="772709"/>
          </a:xfrm>
          <a:prstGeom prst="rect">
            <a:avLst/>
          </a:prstGeom>
          <a:ln w="25400">
            <a:solidFill>
              <a:srgbClr val="000000"/>
            </a:solidFill>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2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30" name="From Inspiration to Innovation"/>
          <p:cNvSpPr txBox="1"/>
          <p:nvPr/>
        </p:nvSpPr>
        <p:spPr>
          <a:xfrm>
            <a:off x="2466012" y="1411008"/>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31" name="Nearly half of all US medical care is delivered by emergency departments"/>
          <p:cNvSpPr txBox="1"/>
          <p:nvPr/>
        </p:nvSpPr>
        <p:spPr>
          <a:xfrm>
            <a:off x="2430099" y="2253870"/>
            <a:ext cx="7331802" cy="984465"/>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1133828">
              <a:lnSpc>
                <a:spcPct val="80000"/>
              </a:lnSpc>
              <a:defRPr sz="5859" spc="-117">
                <a:solidFill>
                  <a:srgbClr val="000000"/>
                </a:solidFill>
                <a:latin typeface="Avenir Next Regular"/>
                <a:ea typeface="Avenir Next Regular"/>
                <a:cs typeface="Avenir Next Regular"/>
                <a:sym typeface="Avenir Next Regular"/>
              </a:defRPr>
            </a:pPr>
            <a:r>
              <a:rPr sz="2930"/>
              <a:t>Nearly </a:t>
            </a:r>
            <a:r>
              <a:rPr sz="2930" b="1" u="sng"/>
              <a:t>half</a:t>
            </a:r>
            <a:r>
              <a:rPr sz="2930"/>
              <a:t> of all US medical care is delivered by emergency departments</a:t>
            </a:r>
          </a:p>
        </p:txBody>
      </p:sp>
      <p:sp>
        <p:nvSpPr>
          <p:cNvPr id="232" name="136 Million ER visits per year"/>
          <p:cNvSpPr txBox="1"/>
          <p:nvPr/>
        </p:nvSpPr>
        <p:spPr>
          <a:xfrm>
            <a:off x="7464911" y="3314965"/>
            <a:ext cx="2282721" cy="1641114"/>
          </a:xfrm>
          <a:prstGeom prst="rect">
            <a:avLst/>
          </a:prstGeom>
          <a:solidFill>
            <a:srgbClr val="83C1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nSpc>
                <a:spcPct val="80000"/>
              </a:lnSpc>
              <a:defRPr sz="5300" spc="-105">
                <a:solidFill>
                  <a:srgbClr val="000000"/>
                </a:solidFill>
                <a:latin typeface="Avenir Next Regular"/>
                <a:ea typeface="Avenir Next Regular"/>
                <a:cs typeface="Avenir Next Regular"/>
                <a:sym typeface="Avenir Next Regular"/>
              </a:defRPr>
            </a:pPr>
            <a:r>
              <a:rPr sz="2650" b="1"/>
              <a:t>136</a:t>
            </a:r>
            <a:r>
              <a:rPr sz="2650"/>
              <a:t> Million ER visits per year</a:t>
            </a:r>
          </a:p>
        </p:txBody>
      </p:sp>
      <p:pic>
        <p:nvPicPr>
          <p:cNvPr id="233"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07938"/>
            <a:ext cx="1103277" cy="1655235"/>
          </a:xfrm>
          <a:prstGeom prst="rect">
            <a:avLst/>
          </a:prstGeom>
          <a:ln w="25400">
            <a:solidFill>
              <a:srgbClr val="000000"/>
            </a:solidFill>
            <a:miter lim="400000"/>
          </a:ln>
        </p:spPr>
      </p:pic>
      <p:pic>
        <p:nvPicPr>
          <p:cNvPr id="23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13142"/>
            <a:ext cx="3058682" cy="814115"/>
          </a:xfrm>
          <a:prstGeom prst="rect">
            <a:avLst/>
          </a:prstGeom>
          <a:ln w="25400">
            <a:solidFill>
              <a:srgbClr val="000000"/>
            </a:solidFill>
            <a:miter lim="400000"/>
          </a:ln>
        </p:spPr>
      </p:pic>
      <p:pic>
        <p:nvPicPr>
          <p:cNvPr id="235"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190012"/>
            <a:ext cx="2567782" cy="772643"/>
          </a:xfrm>
          <a:prstGeom prst="rect">
            <a:avLst/>
          </a:prstGeom>
          <a:ln w="25400">
            <a:solidFill>
              <a:srgbClr val="000000"/>
            </a:solidFill>
            <a:miter lim="400000"/>
          </a:ln>
        </p:spPr>
      </p:pic>
      <p:pic>
        <p:nvPicPr>
          <p:cNvPr id="236"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09089"/>
            <a:ext cx="661522" cy="818198"/>
          </a:xfrm>
          <a:prstGeom prst="rect">
            <a:avLst/>
          </a:prstGeom>
          <a:ln w="25400">
            <a:solidFill>
              <a:srgbClr val="000000"/>
            </a:solidFill>
            <a:miter lim="400000"/>
          </a:ln>
        </p:spPr>
      </p:pic>
      <p:pic>
        <p:nvPicPr>
          <p:cNvPr id="237"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190012"/>
            <a:ext cx="1151912" cy="772709"/>
          </a:xfrm>
          <a:prstGeom prst="rect">
            <a:avLst/>
          </a:prstGeom>
          <a:ln w="25400">
            <a:solidFill>
              <a:srgbClr val="000000"/>
            </a:solidFill>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B0E9-8A2D-7C44-9AD1-DDF29101BEE4}"/>
              </a:ext>
            </a:extLst>
          </p:cNvPr>
          <p:cNvSpPr>
            <a:spLocks noGrp="1"/>
          </p:cNvSpPr>
          <p:nvPr>
            <p:ph type="title"/>
          </p:nvPr>
        </p:nvSpPr>
        <p:spPr/>
        <p:txBody>
          <a:bodyPr/>
          <a:lstStyle/>
          <a:p>
            <a:r>
              <a:rPr lang="en-US" b="1" dirty="0"/>
              <a:t>SOA Antitrust Compliance Guidelines</a:t>
            </a:r>
          </a:p>
        </p:txBody>
      </p:sp>
      <p:sp>
        <p:nvSpPr>
          <p:cNvPr id="6" name="Google Shape;13;p7">
            <a:extLst>
              <a:ext uri="{FF2B5EF4-FFF2-40B4-BE49-F238E27FC236}">
                <a16:creationId xmlns:a16="http://schemas.microsoft.com/office/drawing/2014/main" id="{33ADB91D-3EDA-8B49-B818-8AA191575E31}"/>
              </a:ext>
            </a:extLst>
          </p:cNvPr>
          <p:cNvSpPr txBox="1">
            <a:spLocks/>
          </p:cNvSpPr>
          <p:nvPr/>
        </p:nvSpPr>
        <p:spPr>
          <a:xfrm>
            <a:off x="5853565" y="6565157"/>
            <a:ext cx="484870" cy="149788"/>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825"/>
              <a:buFont typeface="Arial"/>
              <a:buNone/>
              <a:defRPr sz="1300" b="0" i="0" u="none" strike="noStrike" kern="1200" cap="none">
                <a:solidFill>
                  <a:schemeClr val="lt1"/>
                </a:solidFill>
                <a:latin typeface="Calibri"/>
                <a:ea typeface="Calibri"/>
                <a:cs typeface="Calibri"/>
                <a:sym typeface="Calibri"/>
              </a:defRPr>
            </a:lvl1pPr>
            <a:lvl2pPr marL="0" marR="0" lvl="1"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2pPr>
            <a:lvl3pPr marL="0" marR="0" lvl="2"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3pPr>
            <a:lvl4pPr marL="0" marR="0" lvl="3"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4pPr>
            <a:lvl5pPr marL="0" marR="0" lvl="4"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5pPr>
            <a:lvl6pPr marL="0" marR="0" lvl="5"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6pPr>
            <a:lvl7pPr marL="0" marR="0" lvl="6"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7pPr>
            <a:lvl8pPr marL="0" marR="0" lvl="7"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8pPr>
            <a:lvl9pPr marL="0" marR="0" lvl="8"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9pPr>
          </a:lstStyle>
          <a:p>
            <a:fld id="{00000000-1234-1234-1234-123412341234}" type="slidenum">
              <a:rPr lang="en-US" smtClean="0"/>
              <a:pPr/>
              <a:t>2</a:t>
            </a:fld>
            <a:endParaRPr lang="en-US" dirty="0"/>
          </a:p>
        </p:txBody>
      </p:sp>
    </p:spTree>
    <p:extLst>
      <p:ext uri="{BB962C8B-B14F-4D97-AF65-F5344CB8AC3E}">
        <p14:creationId xmlns:p14="http://schemas.microsoft.com/office/powerpoint/2010/main" val="3008089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4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41" name="From Inspiration to Innovation"/>
          <p:cNvSpPr txBox="1"/>
          <p:nvPr/>
        </p:nvSpPr>
        <p:spPr>
          <a:xfrm>
            <a:off x="2466012" y="1411008"/>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42" name="Nearly half of all US medical care is delivered by emergency departments"/>
          <p:cNvSpPr txBox="1"/>
          <p:nvPr/>
        </p:nvSpPr>
        <p:spPr>
          <a:xfrm>
            <a:off x="2430099" y="2253870"/>
            <a:ext cx="7331802" cy="984465"/>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1133828">
              <a:lnSpc>
                <a:spcPct val="80000"/>
              </a:lnSpc>
              <a:defRPr sz="5859" spc="-117">
                <a:solidFill>
                  <a:srgbClr val="000000"/>
                </a:solidFill>
                <a:latin typeface="Avenir Next Regular"/>
                <a:ea typeface="Avenir Next Regular"/>
                <a:cs typeface="Avenir Next Regular"/>
                <a:sym typeface="Avenir Next Regular"/>
              </a:defRPr>
            </a:pPr>
            <a:r>
              <a:rPr sz="2930"/>
              <a:t>Nearly </a:t>
            </a:r>
            <a:r>
              <a:rPr sz="2930" b="1" u="sng"/>
              <a:t>half</a:t>
            </a:r>
            <a:r>
              <a:rPr sz="2930"/>
              <a:t> of all US medical care is delivered by emergency departments</a:t>
            </a:r>
          </a:p>
        </p:txBody>
      </p:sp>
      <p:sp>
        <p:nvSpPr>
          <p:cNvPr id="243" name="136 Million ER visits per year"/>
          <p:cNvSpPr txBox="1"/>
          <p:nvPr/>
        </p:nvSpPr>
        <p:spPr>
          <a:xfrm>
            <a:off x="7464911" y="3314965"/>
            <a:ext cx="2282721" cy="1641114"/>
          </a:xfrm>
          <a:prstGeom prst="rect">
            <a:avLst/>
          </a:prstGeom>
          <a:solidFill>
            <a:srgbClr val="83C1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nSpc>
                <a:spcPct val="80000"/>
              </a:lnSpc>
              <a:defRPr sz="5300" spc="-105">
                <a:solidFill>
                  <a:srgbClr val="000000"/>
                </a:solidFill>
                <a:latin typeface="Avenir Next Regular"/>
                <a:ea typeface="Avenir Next Regular"/>
                <a:cs typeface="Avenir Next Regular"/>
                <a:sym typeface="Avenir Next Regular"/>
              </a:defRPr>
            </a:pPr>
            <a:r>
              <a:rPr sz="2650" b="1"/>
              <a:t>136</a:t>
            </a:r>
            <a:r>
              <a:rPr sz="2650"/>
              <a:t> Million ER visits per year</a:t>
            </a:r>
          </a:p>
        </p:txBody>
      </p:sp>
      <p:sp>
        <p:nvSpPr>
          <p:cNvPr id="244" name="We have come a long way since Dr Mills’ 4 MDs"/>
          <p:cNvSpPr txBox="1"/>
          <p:nvPr/>
        </p:nvSpPr>
        <p:spPr>
          <a:xfrm>
            <a:off x="2434332" y="5025408"/>
            <a:ext cx="7323337" cy="563835"/>
          </a:xfrm>
          <a:prstGeom prst="rect">
            <a:avLst/>
          </a:prstGeom>
          <a:solidFill>
            <a:srgbClr val="58C0A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5300" spc="-105">
                <a:solidFill>
                  <a:srgbClr val="000000"/>
                </a:solidFill>
                <a:latin typeface="Avenir Next Regular"/>
                <a:ea typeface="Avenir Next Regular"/>
                <a:cs typeface="Avenir Next Regular"/>
                <a:sym typeface="Avenir Next Regular"/>
              </a:defRPr>
            </a:lvl1pPr>
          </a:lstStyle>
          <a:p>
            <a:r>
              <a:rPr sz="2650"/>
              <a:t>We have come a long way since Dr Mills’ 4 MDs</a:t>
            </a:r>
          </a:p>
        </p:txBody>
      </p:sp>
      <p:pic>
        <p:nvPicPr>
          <p:cNvPr id="245"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07938"/>
            <a:ext cx="1103277" cy="1655235"/>
          </a:xfrm>
          <a:prstGeom prst="rect">
            <a:avLst/>
          </a:prstGeom>
          <a:ln w="25400">
            <a:solidFill>
              <a:srgbClr val="000000"/>
            </a:solidFill>
            <a:miter lim="400000"/>
          </a:ln>
        </p:spPr>
      </p:pic>
      <p:pic>
        <p:nvPicPr>
          <p:cNvPr id="246"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13142"/>
            <a:ext cx="3058682" cy="814115"/>
          </a:xfrm>
          <a:prstGeom prst="rect">
            <a:avLst/>
          </a:prstGeom>
          <a:ln w="25400">
            <a:solidFill>
              <a:srgbClr val="000000"/>
            </a:solidFill>
            <a:miter lim="400000"/>
          </a:ln>
        </p:spPr>
      </p:pic>
      <p:pic>
        <p:nvPicPr>
          <p:cNvPr id="24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190012"/>
            <a:ext cx="2567782" cy="772643"/>
          </a:xfrm>
          <a:prstGeom prst="rect">
            <a:avLst/>
          </a:prstGeom>
          <a:ln w="25400">
            <a:solidFill>
              <a:srgbClr val="000000"/>
            </a:solidFill>
            <a:miter lim="400000"/>
          </a:ln>
        </p:spPr>
      </p:pic>
      <p:pic>
        <p:nvPicPr>
          <p:cNvPr id="24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09089"/>
            <a:ext cx="661522" cy="818198"/>
          </a:xfrm>
          <a:prstGeom prst="rect">
            <a:avLst/>
          </a:prstGeom>
          <a:ln w="25400">
            <a:solidFill>
              <a:srgbClr val="000000"/>
            </a:solidFill>
            <a:miter lim="400000"/>
          </a:ln>
        </p:spPr>
      </p:pic>
      <p:pic>
        <p:nvPicPr>
          <p:cNvPr id="249"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190012"/>
            <a:ext cx="1151912" cy="772709"/>
          </a:xfrm>
          <a:prstGeom prst="rect">
            <a:avLst/>
          </a:prstGeom>
          <a:ln w="25400">
            <a:solidFill>
              <a:srgbClr val="000000"/>
            </a:solidFill>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5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53" name="From Inspiration to Innovation"/>
          <p:cNvSpPr txBox="1"/>
          <p:nvPr/>
        </p:nvSpPr>
        <p:spPr>
          <a:xfrm>
            <a:off x="2466012" y="1429089"/>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54" name="Sophisticated Emergency Medical System integrated with current delivery systems, hospitals and communities"/>
          <p:cNvSpPr txBox="1"/>
          <p:nvPr/>
        </p:nvSpPr>
        <p:spPr>
          <a:xfrm>
            <a:off x="2430099" y="2271951"/>
            <a:ext cx="7331802" cy="984466"/>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21354">
              <a:lnSpc>
                <a:spcPct val="80000"/>
              </a:lnSpc>
              <a:defRPr sz="4611" spc="-92">
                <a:solidFill>
                  <a:srgbClr val="000000"/>
                </a:solidFill>
                <a:latin typeface="Avenir Next Regular"/>
                <a:ea typeface="Avenir Next Regular"/>
                <a:cs typeface="Avenir Next Regular"/>
                <a:sym typeface="Avenir Next Regular"/>
              </a:defRPr>
            </a:lvl1pPr>
          </a:lstStyle>
          <a:p>
            <a:r>
              <a:rPr sz="2306"/>
              <a:t>Sophisticated Emergency Medical System integrated with current delivery systems, hospitals and communities</a:t>
            </a:r>
          </a:p>
        </p:txBody>
      </p:sp>
      <p:pic>
        <p:nvPicPr>
          <p:cNvPr id="255"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26019"/>
            <a:ext cx="1103277" cy="1655235"/>
          </a:xfrm>
          <a:prstGeom prst="rect">
            <a:avLst/>
          </a:prstGeom>
          <a:ln w="25400">
            <a:solidFill>
              <a:srgbClr val="000000"/>
            </a:solidFill>
            <a:miter lim="400000"/>
          </a:ln>
        </p:spPr>
      </p:pic>
      <p:pic>
        <p:nvPicPr>
          <p:cNvPr id="256"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31224"/>
            <a:ext cx="3058682" cy="814115"/>
          </a:xfrm>
          <a:prstGeom prst="rect">
            <a:avLst/>
          </a:prstGeom>
          <a:ln w="25400">
            <a:solidFill>
              <a:srgbClr val="000000"/>
            </a:solidFill>
            <a:miter lim="400000"/>
          </a:ln>
        </p:spPr>
      </p:pic>
      <p:pic>
        <p:nvPicPr>
          <p:cNvPr id="257"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208093"/>
            <a:ext cx="2567782" cy="772643"/>
          </a:xfrm>
          <a:prstGeom prst="rect">
            <a:avLst/>
          </a:prstGeom>
          <a:ln w="25400">
            <a:solidFill>
              <a:srgbClr val="000000"/>
            </a:solidFill>
            <a:miter lim="400000"/>
          </a:ln>
        </p:spPr>
      </p:pic>
      <p:pic>
        <p:nvPicPr>
          <p:cNvPr id="258"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27171"/>
            <a:ext cx="661522" cy="818198"/>
          </a:xfrm>
          <a:prstGeom prst="rect">
            <a:avLst/>
          </a:prstGeom>
          <a:ln w="25400">
            <a:solidFill>
              <a:srgbClr val="000000"/>
            </a:solidFill>
            <a:miter lim="400000"/>
          </a:ln>
        </p:spPr>
      </p:pic>
      <p:pic>
        <p:nvPicPr>
          <p:cNvPr id="259"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208093"/>
            <a:ext cx="1151912" cy="772709"/>
          </a:xfrm>
          <a:prstGeom prst="rect">
            <a:avLst/>
          </a:prstGeom>
          <a:ln w="25400">
            <a:solidFill>
              <a:srgbClr val="000000"/>
            </a:solidFill>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6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63" name="From Inspiration to Innovation"/>
          <p:cNvSpPr txBox="1"/>
          <p:nvPr/>
        </p:nvSpPr>
        <p:spPr>
          <a:xfrm>
            <a:off x="2466012" y="1429089"/>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64" name="Sophisticated Emergency Medical System integrated with current delivery systems, hospitals and communities"/>
          <p:cNvSpPr txBox="1"/>
          <p:nvPr/>
        </p:nvSpPr>
        <p:spPr>
          <a:xfrm>
            <a:off x="2430099" y="2271951"/>
            <a:ext cx="7331802" cy="984466"/>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21354">
              <a:lnSpc>
                <a:spcPct val="80000"/>
              </a:lnSpc>
              <a:defRPr sz="4611" spc="-92">
                <a:solidFill>
                  <a:srgbClr val="000000"/>
                </a:solidFill>
                <a:latin typeface="Avenir Next Regular"/>
                <a:ea typeface="Avenir Next Regular"/>
                <a:cs typeface="Avenir Next Regular"/>
                <a:sym typeface="Avenir Next Regular"/>
              </a:defRPr>
            </a:lvl1pPr>
          </a:lstStyle>
          <a:p>
            <a:r>
              <a:rPr sz="2306"/>
              <a:t>Sophisticated Emergency Medical System integrated with current delivery systems, hospitals and communities</a:t>
            </a:r>
          </a:p>
        </p:txBody>
      </p:sp>
      <p:sp>
        <p:nvSpPr>
          <p:cNvPr id="265" name="ACEP (29,000)…"/>
          <p:cNvSpPr txBox="1"/>
          <p:nvPr/>
        </p:nvSpPr>
        <p:spPr>
          <a:xfrm>
            <a:off x="7464911" y="3333047"/>
            <a:ext cx="2282721" cy="1641114"/>
          </a:xfrm>
          <a:prstGeom prst="rect">
            <a:avLst/>
          </a:prstGeom>
          <a:solidFill>
            <a:srgbClr val="83C1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ACEP</a:t>
            </a:r>
            <a:r>
              <a:rPr sz="2173"/>
              <a:t> (29,000) </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ACOEP</a:t>
            </a:r>
            <a:r>
              <a:rPr sz="2173"/>
              <a:t> (4,000) </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AAEM</a:t>
            </a:r>
            <a:r>
              <a:rPr sz="2173"/>
              <a:t> (6,200) </a:t>
            </a:r>
            <a:r>
              <a:rPr sz="2173" b="1"/>
              <a:t>NAEMSP</a:t>
            </a:r>
            <a:r>
              <a:rPr sz="2173"/>
              <a:t> (2,000)</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SAEM</a:t>
            </a:r>
            <a:r>
              <a:rPr sz="2173"/>
              <a:t> (6,000)</a:t>
            </a:r>
          </a:p>
        </p:txBody>
      </p:sp>
      <p:pic>
        <p:nvPicPr>
          <p:cNvPr id="266"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26019"/>
            <a:ext cx="1103277" cy="1655235"/>
          </a:xfrm>
          <a:prstGeom prst="rect">
            <a:avLst/>
          </a:prstGeom>
          <a:ln w="25400">
            <a:solidFill>
              <a:srgbClr val="000000"/>
            </a:solidFill>
            <a:miter lim="400000"/>
          </a:ln>
        </p:spPr>
      </p:pic>
      <p:pic>
        <p:nvPicPr>
          <p:cNvPr id="267"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31224"/>
            <a:ext cx="3058682" cy="814115"/>
          </a:xfrm>
          <a:prstGeom prst="rect">
            <a:avLst/>
          </a:prstGeom>
          <a:ln w="25400">
            <a:solidFill>
              <a:srgbClr val="000000"/>
            </a:solidFill>
            <a:miter lim="400000"/>
          </a:ln>
        </p:spPr>
      </p:pic>
      <p:pic>
        <p:nvPicPr>
          <p:cNvPr id="268"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208093"/>
            <a:ext cx="2567782" cy="772643"/>
          </a:xfrm>
          <a:prstGeom prst="rect">
            <a:avLst/>
          </a:prstGeom>
          <a:ln w="25400">
            <a:solidFill>
              <a:srgbClr val="000000"/>
            </a:solidFill>
            <a:miter lim="400000"/>
          </a:ln>
        </p:spPr>
      </p:pic>
      <p:pic>
        <p:nvPicPr>
          <p:cNvPr id="269"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27171"/>
            <a:ext cx="661522" cy="818198"/>
          </a:xfrm>
          <a:prstGeom prst="rect">
            <a:avLst/>
          </a:prstGeom>
          <a:ln w="25400">
            <a:solidFill>
              <a:srgbClr val="000000"/>
            </a:solidFill>
            <a:miter lim="400000"/>
          </a:ln>
        </p:spPr>
      </p:pic>
      <p:pic>
        <p:nvPicPr>
          <p:cNvPr id="270"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208093"/>
            <a:ext cx="1151912" cy="772709"/>
          </a:xfrm>
          <a:prstGeom prst="rect">
            <a:avLst/>
          </a:prstGeom>
          <a:ln w="25400">
            <a:solidFill>
              <a:srgbClr val="000000"/>
            </a:solidFill>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27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274" name="From Inspiration to Innovation"/>
          <p:cNvSpPr txBox="1"/>
          <p:nvPr/>
        </p:nvSpPr>
        <p:spPr>
          <a:xfrm>
            <a:off x="2466012" y="1429089"/>
            <a:ext cx="7259976" cy="844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600" spc="-171">
                <a:solidFill>
                  <a:srgbClr val="000000"/>
                </a:solidFill>
                <a:latin typeface="Avenir Next Regular"/>
                <a:ea typeface="Avenir Next Regular"/>
                <a:cs typeface="Avenir Next Regular"/>
                <a:sym typeface="Avenir Next Regular"/>
              </a:defRPr>
            </a:lvl1pPr>
          </a:lstStyle>
          <a:p>
            <a:r>
              <a:rPr sz="4300"/>
              <a:t>From Inspiration to Innovation</a:t>
            </a:r>
          </a:p>
        </p:txBody>
      </p:sp>
      <p:sp>
        <p:nvSpPr>
          <p:cNvPr id="275" name="Sophisticated Emergency Medical System integrated with current delivery systems, hospitals and communities"/>
          <p:cNvSpPr txBox="1"/>
          <p:nvPr/>
        </p:nvSpPr>
        <p:spPr>
          <a:xfrm>
            <a:off x="2430099" y="2271951"/>
            <a:ext cx="7331802" cy="984466"/>
          </a:xfrm>
          <a:prstGeom prst="rect">
            <a:avLst/>
          </a:prstGeom>
          <a:solidFill>
            <a:srgbClr val="D2EB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21354">
              <a:lnSpc>
                <a:spcPct val="80000"/>
              </a:lnSpc>
              <a:defRPr sz="4611" spc="-92">
                <a:solidFill>
                  <a:srgbClr val="000000"/>
                </a:solidFill>
                <a:latin typeface="Avenir Next Regular"/>
                <a:ea typeface="Avenir Next Regular"/>
                <a:cs typeface="Avenir Next Regular"/>
                <a:sym typeface="Avenir Next Regular"/>
              </a:defRPr>
            </a:lvl1pPr>
          </a:lstStyle>
          <a:p>
            <a:r>
              <a:rPr sz="2306"/>
              <a:t>Sophisticated Emergency Medical System integrated with current delivery systems, hospitals and communities</a:t>
            </a:r>
          </a:p>
        </p:txBody>
      </p:sp>
      <p:sp>
        <p:nvSpPr>
          <p:cNvPr id="276" name="ACEP (29,000)…"/>
          <p:cNvSpPr txBox="1"/>
          <p:nvPr/>
        </p:nvSpPr>
        <p:spPr>
          <a:xfrm>
            <a:off x="7464911" y="3333047"/>
            <a:ext cx="2282721" cy="1641114"/>
          </a:xfrm>
          <a:prstGeom prst="rect">
            <a:avLst/>
          </a:prstGeom>
          <a:solidFill>
            <a:srgbClr val="83C19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ACEP</a:t>
            </a:r>
            <a:r>
              <a:rPr sz="2173"/>
              <a:t> (29,000) </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ACOEP</a:t>
            </a:r>
            <a:r>
              <a:rPr sz="2173"/>
              <a:t> (4,000) </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AAEM</a:t>
            </a:r>
            <a:r>
              <a:rPr sz="2173"/>
              <a:t> (6,200) </a:t>
            </a:r>
            <a:r>
              <a:rPr sz="2173" b="1"/>
              <a:t>NAEMSP</a:t>
            </a:r>
            <a:r>
              <a:rPr sz="2173"/>
              <a:t> (2,000)</a:t>
            </a:r>
          </a:p>
          <a:p>
            <a:pPr defTabSz="999719">
              <a:lnSpc>
                <a:spcPct val="80000"/>
              </a:lnSpc>
              <a:defRPr sz="4346" spc="-86">
                <a:solidFill>
                  <a:srgbClr val="000000"/>
                </a:solidFill>
                <a:latin typeface="Avenir Next Regular"/>
                <a:ea typeface="Avenir Next Regular"/>
                <a:cs typeface="Avenir Next Regular"/>
                <a:sym typeface="Avenir Next Regular"/>
              </a:defRPr>
            </a:pPr>
            <a:r>
              <a:rPr sz="2173" b="1"/>
              <a:t>SAEM</a:t>
            </a:r>
            <a:r>
              <a:rPr sz="2173"/>
              <a:t> (6,000)</a:t>
            </a:r>
          </a:p>
        </p:txBody>
      </p:sp>
      <p:sp>
        <p:nvSpPr>
          <p:cNvPr id="277" name="Vital system of treating emergencies and keeping our communities safe."/>
          <p:cNvSpPr txBox="1"/>
          <p:nvPr/>
        </p:nvSpPr>
        <p:spPr>
          <a:xfrm>
            <a:off x="2434332" y="5043490"/>
            <a:ext cx="7323337" cy="379072"/>
          </a:xfrm>
          <a:prstGeom prst="rect">
            <a:avLst/>
          </a:prstGeom>
          <a:solidFill>
            <a:srgbClr val="58C0A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gn="l" defTabSz="1389853">
              <a:lnSpc>
                <a:spcPct val="80000"/>
              </a:lnSpc>
              <a:defRPr sz="3591" spc="-71">
                <a:solidFill>
                  <a:srgbClr val="000000"/>
                </a:solidFill>
                <a:latin typeface="Avenir Next Regular"/>
                <a:ea typeface="Avenir Next Regular"/>
                <a:cs typeface="Avenir Next Regular"/>
                <a:sym typeface="Avenir Next Regular"/>
              </a:defRPr>
            </a:lvl1pPr>
          </a:lstStyle>
          <a:p>
            <a:r>
              <a:rPr sz="1795"/>
              <a:t>Vital system of treating emergencies and keeping our communities safe.</a:t>
            </a:r>
          </a:p>
        </p:txBody>
      </p:sp>
      <p:pic>
        <p:nvPicPr>
          <p:cNvPr id="27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36835" y="3326019"/>
            <a:ext cx="1103277" cy="1655235"/>
          </a:xfrm>
          <a:prstGeom prst="rect">
            <a:avLst/>
          </a:prstGeom>
          <a:ln w="25400">
            <a:solidFill>
              <a:srgbClr val="000000"/>
            </a:solidFill>
            <a:miter lim="400000"/>
          </a:ln>
        </p:spPr>
      </p:pic>
      <p:pic>
        <p:nvPicPr>
          <p:cNvPr id="27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340178" y="3331224"/>
            <a:ext cx="3058682" cy="814115"/>
          </a:xfrm>
          <a:prstGeom prst="rect">
            <a:avLst/>
          </a:prstGeom>
          <a:ln w="25400">
            <a:solidFill>
              <a:srgbClr val="000000"/>
            </a:solidFill>
            <a:miter lim="400000"/>
          </a:ln>
        </p:spPr>
      </p:pic>
      <p:pic>
        <p:nvPicPr>
          <p:cNvPr id="280"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832197" y="4208093"/>
            <a:ext cx="2567782" cy="772643"/>
          </a:xfrm>
          <a:prstGeom prst="rect">
            <a:avLst/>
          </a:prstGeom>
          <a:ln w="25400">
            <a:solidFill>
              <a:srgbClr val="000000"/>
            </a:solidFill>
            <a:miter lim="400000"/>
          </a:ln>
        </p:spPr>
      </p:pic>
      <p:pic>
        <p:nvPicPr>
          <p:cNvPr id="281"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612569" y="3327171"/>
            <a:ext cx="661522" cy="818198"/>
          </a:xfrm>
          <a:prstGeom prst="rect">
            <a:avLst/>
          </a:prstGeom>
          <a:ln w="25400">
            <a:solidFill>
              <a:srgbClr val="000000"/>
            </a:solidFill>
            <a:miter lim="400000"/>
          </a:ln>
        </p:spPr>
      </p:pic>
      <p:pic>
        <p:nvPicPr>
          <p:cNvPr id="282" name="Image" descr="Image"/>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3613316" y="4208093"/>
            <a:ext cx="1151912" cy="772709"/>
          </a:xfrm>
          <a:prstGeom prst="rect">
            <a:avLst/>
          </a:prstGeom>
          <a:ln w="25400">
            <a:solidFill>
              <a:srgbClr val="000000"/>
            </a:solidFill>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285"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86" name="Our Healthcare System"/>
          <p:cNvSpPr txBox="1"/>
          <p:nvPr/>
        </p:nvSpPr>
        <p:spPr>
          <a:xfrm>
            <a:off x="3047149" y="108785"/>
            <a:ext cx="833799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nSpc>
                <a:spcPct val="80000"/>
              </a:lnSpc>
              <a:defRPr sz="8000" spc="-159">
                <a:solidFill>
                  <a:srgbClr val="000000"/>
                </a:solidFill>
                <a:latin typeface="Avenir Next Regular"/>
                <a:ea typeface="Avenir Next Regular"/>
                <a:cs typeface="Avenir Next Regular"/>
                <a:sym typeface="Avenir Next Regular"/>
              </a:defRPr>
            </a:lvl1pPr>
          </a:lstStyle>
          <a:p>
            <a:pPr algn="ctr"/>
            <a:r>
              <a:rPr sz="4000" dirty="0"/>
              <a:t>Our Healthcare System</a:t>
            </a:r>
          </a:p>
        </p:txBody>
      </p:sp>
      <p:sp>
        <p:nvSpPr>
          <p:cNvPr id="287" name="The U.S. total health spending increased to $4.1 trillion in 2021, a 9.7% increase over 2020."/>
          <p:cNvSpPr/>
          <p:nvPr/>
        </p:nvSpPr>
        <p:spPr>
          <a:xfrm>
            <a:off x="3603225" y="725052"/>
            <a:ext cx="7225756" cy="863811"/>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Georgia"/>
                <a:ea typeface="Georgia"/>
                <a:cs typeface="Georgia"/>
                <a:sym typeface="Georgia"/>
              </a:defRPr>
            </a:lvl1pPr>
          </a:lstStyle>
          <a:p>
            <a:r>
              <a:rPr sz="2650" dirty="0"/>
              <a:t>The U.S. total health spending increased to $4.1 trillion in 2021, a 9.7% increase over 2020.</a:t>
            </a:r>
          </a:p>
        </p:txBody>
      </p:sp>
      <p:pic>
        <p:nvPicPr>
          <p:cNvPr id="288"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11470" y="1605038"/>
            <a:ext cx="7209265" cy="4663322"/>
          </a:xfrm>
          <a:prstGeom prst="rect">
            <a:avLst/>
          </a:prstGeom>
          <a:ln w="25400">
            <a:solidFill>
              <a:srgbClr val="000000"/>
            </a:solidFill>
            <a:miter lim="400000"/>
          </a:ln>
        </p:spPr>
      </p:pic>
      <p:pic>
        <p:nvPicPr>
          <p:cNvPr id="289"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27013" y="5906141"/>
            <a:ext cx="1816128" cy="724438"/>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292"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93" name="The ER is more than a BIG Part"/>
          <p:cNvSpPr txBox="1"/>
          <p:nvPr/>
        </p:nvSpPr>
        <p:spPr>
          <a:xfrm>
            <a:off x="3720300" y="565982"/>
            <a:ext cx="6952023" cy="766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The ER is more than a BIG Part</a:t>
            </a:r>
          </a:p>
        </p:txBody>
      </p:sp>
      <p:pic>
        <p:nvPicPr>
          <p:cNvPr id="294"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51141" y="1376126"/>
            <a:ext cx="3220387" cy="2210252"/>
          </a:xfrm>
          <a:prstGeom prst="rect">
            <a:avLst/>
          </a:prstGeom>
          <a:ln w="25400">
            <a:solidFill>
              <a:srgbClr val="000000"/>
            </a:solidFill>
            <a:miter lim="400000"/>
          </a:ln>
        </p:spPr>
      </p:pic>
      <p:pic>
        <p:nvPicPr>
          <p:cNvPr id="295"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56904" y="2672161"/>
            <a:ext cx="3443238" cy="2487007"/>
          </a:xfrm>
          <a:prstGeom prst="rect">
            <a:avLst/>
          </a:prstGeom>
          <a:ln w="25400">
            <a:solidFill>
              <a:srgbClr val="000000"/>
            </a:solidFill>
            <a:miter lim="400000"/>
          </a:ln>
        </p:spPr>
      </p:pic>
      <p:sp>
        <p:nvSpPr>
          <p:cNvPr id="296" name="The U.S. hospital emergency department market size was valued at USD 146.6 billion."/>
          <p:cNvSpPr/>
          <p:nvPr/>
        </p:nvSpPr>
        <p:spPr>
          <a:xfrm>
            <a:off x="3856490" y="1373347"/>
            <a:ext cx="3444118" cy="123710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228600">
              <a:defRPr sz="4000">
                <a:solidFill>
                  <a:srgbClr val="000000"/>
                </a:solidFill>
                <a:latin typeface="Avenir Next Regular"/>
                <a:ea typeface="Avenir Next Regular"/>
                <a:cs typeface="Avenir Next Regular"/>
                <a:sym typeface="Avenir Next Regular"/>
              </a:defRPr>
            </a:pPr>
            <a:r>
              <a:rPr sz="2000"/>
              <a:t>The U.S. hospital emergency department market size was valued at </a:t>
            </a:r>
            <a:r>
              <a:rPr sz="2000" b="1"/>
              <a:t>USD 146.6 billion</a:t>
            </a:r>
            <a:r>
              <a:rPr sz="2000"/>
              <a:t>.</a:t>
            </a:r>
          </a:p>
        </p:txBody>
      </p:sp>
      <p:sp>
        <p:nvSpPr>
          <p:cNvPr id="297"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298"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299"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00"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0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04" name="The ER is more than a BIG Part"/>
          <p:cNvSpPr txBox="1"/>
          <p:nvPr/>
        </p:nvSpPr>
        <p:spPr>
          <a:xfrm>
            <a:off x="3720300" y="565982"/>
            <a:ext cx="6952023" cy="766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The ER is more than a BIG Part</a:t>
            </a:r>
          </a:p>
        </p:txBody>
      </p:sp>
      <p:pic>
        <p:nvPicPr>
          <p:cNvPr id="305"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351141" y="1376126"/>
            <a:ext cx="3220387" cy="2210252"/>
          </a:xfrm>
          <a:prstGeom prst="rect">
            <a:avLst/>
          </a:prstGeom>
          <a:ln w="25400">
            <a:solidFill>
              <a:srgbClr val="000000"/>
            </a:solidFill>
            <a:miter lim="400000"/>
          </a:ln>
        </p:spPr>
      </p:pic>
      <p:pic>
        <p:nvPicPr>
          <p:cNvPr id="306"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56904" y="2672161"/>
            <a:ext cx="3443238" cy="2487007"/>
          </a:xfrm>
          <a:prstGeom prst="rect">
            <a:avLst/>
          </a:prstGeom>
          <a:ln w="25400">
            <a:solidFill>
              <a:srgbClr val="000000"/>
            </a:solidFill>
            <a:miter lim="400000"/>
          </a:ln>
        </p:spPr>
      </p:pic>
      <p:sp>
        <p:nvSpPr>
          <p:cNvPr id="307" name="The U.S. hospital emergency department market size was valued at USD 146.6 billion."/>
          <p:cNvSpPr/>
          <p:nvPr/>
        </p:nvSpPr>
        <p:spPr>
          <a:xfrm>
            <a:off x="3856490" y="1373347"/>
            <a:ext cx="3444118" cy="123710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228600">
              <a:defRPr sz="4000">
                <a:solidFill>
                  <a:srgbClr val="000000"/>
                </a:solidFill>
                <a:latin typeface="Avenir Next Regular"/>
                <a:ea typeface="Avenir Next Regular"/>
                <a:cs typeface="Avenir Next Regular"/>
                <a:sym typeface="Avenir Next Regular"/>
              </a:defRPr>
            </a:pPr>
            <a:r>
              <a:rPr sz="2000"/>
              <a:t>The U.S. hospital emergency department market size was valued at </a:t>
            </a:r>
            <a:r>
              <a:rPr sz="2000" b="1"/>
              <a:t>USD 146.6 billion</a:t>
            </a:r>
            <a:r>
              <a:rPr sz="2000"/>
              <a:t>.</a:t>
            </a:r>
          </a:p>
        </p:txBody>
      </p:sp>
      <p:sp>
        <p:nvSpPr>
          <p:cNvPr id="308" name="The U.S. hospital ER market size is expected to expand at a compound annual growth rate (CAGR) of 5.7% from 2022 to 2030."/>
          <p:cNvSpPr/>
          <p:nvPr/>
        </p:nvSpPr>
        <p:spPr>
          <a:xfrm>
            <a:off x="7346922" y="3636275"/>
            <a:ext cx="3228880" cy="1529220"/>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228600">
              <a:defRPr sz="3500">
                <a:solidFill>
                  <a:srgbClr val="000000"/>
                </a:solidFill>
                <a:latin typeface="Avenir Next Regular"/>
                <a:ea typeface="Avenir Next Regular"/>
                <a:cs typeface="Avenir Next Regular"/>
                <a:sym typeface="Avenir Next Regular"/>
              </a:defRPr>
            </a:pPr>
            <a:r>
              <a:rPr sz="1750"/>
              <a:t>The U.S. hospital ER market size is expected to expand at a compound annual growth rate (CAGR) of </a:t>
            </a:r>
            <a:r>
              <a:rPr sz="1750" b="1"/>
              <a:t>5.7%</a:t>
            </a:r>
            <a:r>
              <a:rPr sz="1750"/>
              <a:t> from 2022 to 2030.</a:t>
            </a:r>
          </a:p>
        </p:txBody>
      </p:sp>
      <p:sp>
        <p:nvSpPr>
          <p:cNvPr id="309"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10"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11"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12" name="Image" descr="Imag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51"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2" name="The ER is more than a BIG Part"/>
          <p:cNvSpPr txBox="1"/>
          <p:nvPr/>
        </p:nvSpPr>
        <p:spPr>
          <a:xfrm>
            <a:off x="3834029" y="616230"/>
            <a:ext cx="6772950"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16421">
              <a:lnSpc>
                <a:spcPct val="80000"/>
              </a:lnSpc>
              <a:defRPr sz="7600" b="1" spc="-152">
                <a:solidFill>
                  <a:srgbClr val="000000"/>
                </a:solidFill>
                <a:latin typeface="Avenir Next Regular"/>
                <a:ea typeface="Avenir Next Regular"/>
                <a:cs typeface="Avenir Next Regular"/>
                <a:sym typeface="Avenir Next Regular"/>
              </a:defRPr>
            </a:lvl1pPr>
          </a:lstStyle>
          <a:p>
            <a:pPr algn="ctr"/>
            <a:r>
              <a:rPr sz="3800" dirty="0"/>
              <a:t>The ER is more than a BIG Part</a:t>
            </a:r>
          </a:p>
        </p:txBody>
      </p:sp>
      <p:sp>
        <p:nvSpPr>
          <p:cNvPr id="361"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62"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63"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6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2" name="Inpatient hospitalizations represent the largest portion of healthcare spending">
            <a:extLst>
              <a:ext uri="{FF2B5EF4-FFF2-40B4-BE49-F238E27FC236}">
                <a16:creationId xmlns:a16="http://schemas.microsoft.com/office/drawing/2014/main" id="{1DDE4B95-0BE5-BEFF-76A6-2403C62CE83E}"/>
              </a:ext>
            </a:extLst>
          </p:cNvPr>
          <p:cNvSpPr/>
          <p:nvPr/>
        </p:nvSpPr>
        <p:spPr>
          <a:xfrm>
            <a:off x="3834029" y="1293469"/>
            <a:ext cx="4404646" cy="1183450"/>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r>
              <a:rPr sz="2150" dirty="0"/>
              <a:t>Inpatient hospitalizations represent the largest portion of healthcare spending</a:t>
            </a:r>
          </a:p>
        </p:txBody>
      </p:sp>
      <p:sp>
        <p:nvSpPr>
          <p:cNvPr id="5" name="70% of admissions came from the ER">
            <a:extLst>
              <a:ext uri="{FF2B5EF4-FFF2-40B4-BE49-F238E27FC236}">
                <a16:creationId xmlns:a16="http://schemas.microsoft.com/office/drawing/2014/main" id="{87B6FBCE-DB41-7B0C-38B7-8E2F395C578D}"/>
              </a:ext>
            </a:extLst>
          </p:cNvPr>
          <p:cNvSpPr/>
          <p:nvPr/>
        </p:nvSpPr>
        <p:spPr>
          <a:xfrm>
            <a:off x="8019307" y="1290966"/>
            <a:ext cx="2673626" cy="1188443"/>
          </a:xfrm>
          <a:custGeom>
            <a:avLst/>
            <a:gdLst/>
            <a:ahLst/>
            <a:cxnLst>
              <a:cxn ang="0">
                <a:pos x="wd2" y="hd2"/>
              </a:cxn>
              <a:cxn ang="5400000">
                <a:pos x="wd2" y="hd2"/>
              </a:cxn>
              <a:cxn ang="10800000">
                <a:pos x="wd2" y="hd2"/>
              </a:cxn>
              <a:cxn ang="16200000">
                <a:pos x="wd2" y="hd2"/>
              </a:cxn>
            </a:cxnLst>
            <a:rect l="0" t="0" r="r" b="b"/>
            <a:pathLst>
              <a:path w="21600" h="21600" extrusionOk="0">
                <a:moveTo>
                  <a:pt x="1730" y="0"/>
                </a:moveTo>
                <a:cubicBezTo>
                  <a:pt x="1569" y="0"/>
                  <a:pt x="1439" y="258"/>
                  <a:pt x="1439" y="577"/>
                </a:cubicBezTo>
                <a:lnTo>
                  <a:pt x="1439" y="7419"/>
                </a:lnTo>
                <a:lnTo>
                  <a:pt x="0" y="10867"/>
                </a:lnTo>
                <a:lnTo>
                  <a:pt x="1439" y="14318"/>
                </a:lnTo>
                <a:lnTo>
                  <a:pt x="1439" y="21023"/>
                </a:lnTo>
                <a:cubicBezTo>
                  <a:pt x="1439" y="21342"/>
                  <a:pt x="1569" y="21600"/>
                  <a:pt x="1730" y="21600"/>
                </a:cubicBezTo>
                <a:lnTo>
                  <a:pt x="21310" y="21600"/>
                </a:lnTo>
                <a:cubicBezTo>
                  <a:pt x="21470" y="21600"/>
                  <a:pt x="21600" y="21342"/>
                  <a:pt x="21600" y="21023"/>
                </a:cubicBezTo>
                <a:lnTo>
                  <a:pt x="21600" y="577"/>
                </a:lnTo>
                <a:cubicBezTo>
                  <a:pt x="21600" y="258"/>
                  <a:pt x="21470" y="0"/>
                  <a:pt x="21310" y="0"/>
                </a:cubicBezTo>
                <a:lnTo>
                  <a:pt x="1730"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4400" spc="-88">
                <a:solidFill>
                  <a:srgbClr val="000000"/>
                </a:solidFill>
                <a:latin typeface="Avenir Next Regular"/>
                <a:ea typeface="Avenir Next Regular"/>
                <a:cs typeface="Avenir Next Regular"/>
                <a:sym typeface="Avenir Next Regular"/>
              </a:defRPr>
            </a:pPr>
            <a:r>
              <a:rPr sz="2200" b="1" dirty="0"/>
              <a:t>70%</a:t>
            </a:r>
            <a:r>
              <a:rPr sz="2200" dirty="0"/>
              <a:t> of admissions came from the ER</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51"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2" name="The ER is more than a BIG Part"/>
          <p:cNvSpPr txBox="1"/>
          <p:nvPr/>
        </p:nvSpPr>
        <p:spPr>
          <a:xfrm>
            <a:off x="3834029" y="616230"/>
            <a:ext cx="6772950"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16421">
              <a:lnSpc>
                <a:spcPct val="80000"/>
              </a:lnSpc>
              <a:defRPr sz="7600" b="1" spc="-152">
                <a:solidFill>
                  <a:srgbClr val="000000"/>
                </a:solidFill>
                <a:latin typeface="Avenir Next Regular"/>
                <a:ea typeface="Avenir Next Regular"/>
                <a:cs typeface="Avenir Next Regular"/>
                <a:sym typeface="Avenir Next Regular"/>
              </a:defRPr>
            </a:lvl1pPr>
          </a:lstStyle>
          <a:p>
            <a:pPr algn="ctr"/>
            <a:r>
              <a:rPr sz="3800" dirty="0"/>
              <a:t>The ER is more than a BIG Part</a:t>
            </a:r>
          </a:p>
        </p:txBody>
      </p:sp>
      <p:sp>
        <p:nvSpPr>
          <p:cNvPr id="361"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62"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63"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6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2" name="Inpatient hospitalizations represent the largest portion of healthcare spending">
            <a:extLst>
              <a:ext uri="{FF2B5EF4-FFF2-40B4-BE49-F238E27FC236}">
                <a16:creationId xmlns:a16="http://schemas.microsoft.com/office/drawing/2014/main" id="{1DDE4B95-0BE5-BEFF-76A6-2403C62CE83E}"/>
              </a:ext>
            </a:extLst>
          </p:cNvPr>
          <p:cNvSpPr/>
          <p:nvPr/>
        </p:nvSpPr>
        <p:spPr>
          <a:xfrm>
            <a:off x="3834029" y="1293469"/>
            <a:ext cx="4404646" cy="1183450"/>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r>
              <a:rPr sz="2150" dirty="0"/>
              <a:t>Inpatient hospitalizations represent the largest portion of healthcare spending</a:t>
            </a:r>
          </a:p>
        </p:txBody>
      </p:sp>
      <p:sp>
        <p:nvSpPr>
          <p:cNvPr id="3" name="Specialty referrals originating in the ER">
            <a:extLst>
              <a:ext uri="{FF2B5EF4-FFF2-40B4-BE49-F238E27FC236}">
                <a16:creationId xmlns:a16="http://schemas.microsoft.com/office/drawing/2014/main" id="{F0751ED8-B69B-B924-9901-E2676DE6609B}"/>
              </a:ext>
            </a:extLst>
          </p:cNvPr>
          <p:cNvSpPr/>
          <p:nvPr/>
        </p:nvSpPr>
        <p:spPr>
          <a:xfrm>
            <a:off x="5942029" y="2471491"/>
            <a:ext cx="4750904" cy="94552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pPr algn="ctr"/>
            <a:r>
              <a:rPr sz="2150" dirty="0"/>
              <a:t>Specialty referrals originating in the ER</a:t>
            </a:r>
          </a:p>
        </p:txBody>
      </p:sp>
      <p:sp>
        <p:nvSpPr>
          <p:cNvPr id="4" name="21 Million">
            <a:extLst>
              <a:ext uri="{FF2B5EF4-FFF2-40B4-BE49-F238E27FC236}">
                <a16:creationId xmlns:a16="http://schemas.microsoft.com/office/drawing/2014/main" id="{0DC15B7D-C305-FAB8-56AD-C327410262F5}"/>
              </a:ext>
            </a:extLst>
          </p:cNvPr>
          <p:cNvSpPr/>
          <p:nvPr/>
        </p:nvSpPr>
        <p:spPr>
          <a:xfrm>
            <a:off x="3834029" y="2480986"/>
            <a:ext cx="2297224" cy="936030"/>
          </a:xfrm>
          <a:custGeom>
            <a:avLst/>
            <a:gdLst/>
            <a:ahLst/>
            <a:cxnLst>
              <a:cxn ang="0">
                <a:pos x="wd2" y="hd2"/>
              </a:cxn>
              <a:cxn ang="5400000">
                <a:pos x="wd2" y="hd2"/>
              </a:cxn>
              <a:cxn ang="10800000">
                <a:pos x="wd2" y="hd2"/>
              </a:cxn>
              <a:cxn ang="16200000">
                <a:pos x="wd2" y="hd2"/>
              </a:cxn>
            </a:cxnLst>
            <a:rect l="0" t="0" r="r" b="b"/>
            <a:pathLst>
              <a:path w="21600" h="21600" extrusionOk="0">
                <a:moveTo>
                  <a:pt x="291" y="0"/>
                </a:moveTo>
                <a:cubicBezTo>
                  <a:pt x="130" y="0"/>
                  <a:pt x="0" y="328"/>
                  <a:pt x="0" y="733"/>
                </a:cubicBezTo>
                <a:lnTo>
                  <a:pt x="0" y="20867"/>
                </a:lnTo>
                <a:cubicBezTo>
                  <a:pt x="0" y="21272"/>
                  <a:pt x="130" y="21600"/>
                  <a:pt x="291" y="21600"/>
                </a:cubicBezTo>
                <a:lnTo>
                  <a:pt x="19899" y="21600"/>
                </a:lnTo>
                <a:cubicBezTo>
                  <a:pt x="20059" y="21600"/>
                  <a:pt x="20190" y="21272"/>
                  <a:pt x="20190" y="20867"/>
                </a:cubicBezTo>
                <a:lnTo>
                  <a:pt x="20190" y="15826"/>
                </a:lnTo>
                <a:lnTo>
                  <a:pt x="21600" y="11448"/>
                </a:lnTo>
                <a:lnTo>
                  <a:pt x="20190" y="7070"/>
                </a:lnTo>
                <a:lnTo>
                  <a:pt x="20190" y="733"/>
                </a:lnTo>
                <a:cubicBezTo>
                  <a:pt x="20190" y="328"/>
                  <a:pt x="20059" y="0"/>
                  <a:pt x="19899" y="0"/>
                </a:cubicBezTo>
                <a:lnTo>
                  <a:pt x="29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6800" spc="-136">
                <a:solidFill>
                  <a:srgbClr val="000000"/>
                </a:solidFill>
                <a:latin typeface="Avenir Next Regular"/>
                <a:ea typeface="Avenir Next Regular"/>
                <a:cs typeface="Avenir Next Regular"/>
                <a:sym typeface="Avenir Next Regular"/>
              </a:defRPr>
            </a:pPr>
            <a:r>
              <a:rPr sz="3400" b="1" dirty="0"/>
              <a:t>21</a:t>
            </a:r>
            <a:r>
              <a:rPr sz="3400" dirty="0"/>
              <a:t> Million</a:t>
            </a:r>
          </a:p>
        </p:txBody>
      </p:sp>
      <p:sp>
        <p:nvSpPr>
          <p:cNvPr id="5" name="70% of admissions came from the ER">
            <a:extLst>
              <a:ext uri="{FF2B5EF4-FFF2-40B4-BE49-F238E27FC236}">
                <a16:creationId xmlns:a16="http://schemas.microsoft.com/office/drawing/2014/main" id="{87B6FBCE-DB41-7B0C-38B7-8E2F395C578D}"/>
              </a:ext>
            </a:extLst>
          </p:cNvPr>
          <p:cNvSpPr/>
          <p:nvPr/>
        </p:nvSpPr>
        <p:spPr>
          <a:xfrm>
            <a:off x="8019307" y="1290966"/>
            <a:ext cx="2673626" cy="1188443"/>
          </a:xfrm>
          <a:custGeom>
            <a:avLst/>
            <a:gdLst/>
            <a:ahLst/>
            <a:cxnLst>
              <a:cxn ang="0">
                <a:pos x="wd2" y="hd2"/>
              </a:cxn>
              <a:cxn ang="5400000">
                <a:pos x="wd2" y="hd2"/>
              </a:cxn>
              <a:cxn ang="10800000">
                <a:pos x="wd2" y="hd2"/>
              </a:cxn>
              <a:cxn ang="16200000">
                <a:pos x="wd2" y="hd2"/>
              </a:cxn>
            </a:cxnLst>
            <a:rect l="0" t="0" r="r" b="b"/>
            <a:pathLst>
              <a:path w="21600" h="21600" extrusionOk="0">
                <a:moveTo>
                  <a:pt x="1730" y="0"/>
                </a:moveTo>
                <a:cubicBezTo>
                  <a:pt x="1569" y="0"/>
                  <a:pt x="1439" y="258"/>
                  <a:pt x="1439" y="577"/>
                </a:cubicBezTo>
                <a:lnTo>
                  <a:pt x="1439" y="7419"/>
                </a:lnTo>
                <a:lnTo>
                  <a:pt x="0" y="10867"/>
                </a:lnTo>
                <a:lnTo>
                  <a:pt x="1439" y="14318"/>
                </a:lnTo>
                <a:lnTo>
                  <a:pt x="1439" y="21023"/>
                </a:lnTo>
                <a:cubicBezTo>
                  <a:pt x="1439" y="21342"/>
                  <a:pt x="1569" y="21600"/>
                  <a:pt x="1730" y="21600"/>
                </a:cubicBezTo>
                <a:lnTo>
                  <a:pt x="21310" y="21600"/>
                </a:lnTo>
                <a:cubicBezTo>
                  <a:pt x="21470" y="21600"/>
                  <a:pt x="21600" y="21342"/>
                  <a:pt x="21600" y="21023"/>
                </a:cubicBezTo>
                <a:lnTo>
                  <a:pt x="21600" y="577"/>
                </a:lnTo>
                <a:cubicBezTo>
                  <a:pt x="21600" y="258"/>
                  <a:pt x="21470" y="0"/>
                  <a:pt x="21310" y="0"/>
                </a:cubicBezTo>
                <a:lnTo>
                  <a:pt x="1730"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4400" spc="-88">
                <a:solidFill>
                  <a:srgbClr val="000000"/>
                </a:solidFill>
                <a:latin typeface="Avenir Next Regular"/>
                <a:ea typeface="Avenir Next Regular"/>
                <a:cs typeface="Avenir Next Regular"/>
                <a:sym typeface="Avenir Next Regular"/>
              </a:defRPr>
            </a:pPr>
            <a:r>
              <a:rPr sz="2200" b="1" dirty="0"/>
              <a:t>70%</a:t>
            </a:r>
            <a:r>
              <a:rPr sz="2200" dirty="0"/>
              <a:t> of admissions came from the ER</a:t>
            </a:r>
          </a:p>
        </p:txBody>
      </p:sp>
    </p:spTree>
    <p:extLst>
      <p:ext uri="{BB962C8B-B14F-4D97-AF65-F5344CB8AC3E}">
        <p14:creationId xmlns:p14="http://schemas.microsoft.com/office/powerpoint/2010/main" val="404322511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51"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2" name="The ER is more than a BIG Part"/>
          <p:cNvSpPr txBox="1"/>
          <p:nvPr/>
        </p:nvSpPr>
        <p:spPr>
          <a:xfrm>
            <a:off x="3834029" y="616230"/>
            <a:ext cx="6772950"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16421">
              <a:lnSpc>
                <a:spcPct val="80000"/>
              </a:lnSpc>
              <a:defRPr sz="7600" b="1" spc="-152">
                <a:solidFill>
                  <a:srgbClr val="000000"/>
                </a:solidFill>
                <a:latin typeface="Avenir Next Regular"/>
                <a:ea typeface="Avenir Next Regular"/>
                <a:cs typeface="Avenir Next Regular"/>
                <a:sym typeface="Avenir Next Regular"/>
              </a:defRPr>
            </a:lvl1pPr>
          </a:lstStyle>
          <a:p>
            <a:pPr algn="ctr"/>
            <a:r>
              <a:rPr sz="3800" dirty="0"/>
              <a:t>The ER is more than a BIG Part</a:t>
            </a:r>
          </a:p>
        </p:txBody>
      </p:sp>
      <p:sp>
        <p:nvSpPr>
          <p:cNvPr id="354" name="ER doctors order medically unnecessary imaging studies"/>
          <p:cNvSpPr/>
          <p:nvPr/>
        </p:nvSpPr>
        <p:spPr>
          <a:xfrm>
            <a:off x="3834029" y="3406398"/>
            <a:ext cx="4832291" cy="753843"/>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500">
                <a:solidFill>
                  <a:srgbClr val="000000"/>
                </a:solidFill>
                <a:latin typeface="Avenir Next Regular"/>
                <a:ea typeface="Avenir Next Regular"/>
                <a:cs typeface="Avenir Next Regular"/>
                <a:sym typeface="Avenir Next Regular"/>
              </a:defRPr>
            </a:lvl1pPr>
          </a:lstStyle>
          <a:p>
            <a:pPr algn="ctr"/>
            <a:r>
              <a:rPr sz="1750" dirty="0"/>
              <a:t>ER doctors order medically unnecessary imaging studies </a:t>
            </a:r>
          </a:p>
        </p:txBody>
      </p:sp>
      <p:sp>
        <p:nvSpPr>
          <p:cNvPr id="358" name="97%"/>
          <p:cNvSpPr/>
          <p:nvPr/>
        </p:nvSpPr>
        <p:spPr>
          <a:xfrm>
            <a:off x="8422493" y="3411814"/>
            <a:ext cx="2270179" cy="753865"/>
          </a:xfrm>
          <a:custGeom>
            <a:avLst/>
            <a:gdLst/>
            <a:ahLst/>
            <a:cxnLst>
              <a:cxn ang="0">
                <a:pos x="wd2" y="hd2"/>
              </a:cxn>
              <a:cxn ang="5400000">
                <a:pos x="wd2" y="hd2"/>
              </a:cxn>
              <a:cxn ang="10800000">
                <a:pos x="wd2" y="hd2"/>
              </a:cxn>
              <a:cxn ang="16200000">
                <a:pos x="wd2" y="hd2"/>
              </a:cxn>
            </a:cxnLst>
            <a:rect l="0" t="0" r="r" b="b"/>
            <a:pathLst>
              <a:path w="21600" h="21600" extrusionOk="0">
                <a:moveTo>
                  <a:pt x="2181" y="0"/>
                </a:moveTo>
                <a:cubicBezTo>
                  <a:pt x="1987" y="0"/>
                  <a:pt x="1829" y="407"/>
                  <a:pt x="1829" y="910"/>
                </a:cubicBezTo>
                <a:lnTo>
                  <a:pt x="1829" y="3434"/>
                </a:lnTo>
                <a:lnTo>
                  <a:pt x="0" y="8870"/>
                </a:lnTo>
                <a:lnTo>
                  <a:pt x="1829" y="14305"/>
                </a:lnTo>
                <a:lnTo>
                  <a:pt x="1829" y="20690"/>
                </a:lnTo>
                <a:cubicBezTo>
                  <a:pt x="1829" y="21193"/>
                  <a:pt x="1987" y="21600"/>
                  <a:pt x="2181" y="21600"/>
                </a:cubicBezTo>
                <a:lnTo>
                  <a:pt x="21247" y="21600"/>
                </a:lnTo>
                <a:cubicBezTo>
                  <a:pt x="21442" y="21600"/>
                  <a:pt x="21600" y="21193"/>
                  <a:pt x="21600" y="20690"/>
                </a:cubicBezTo>
                <a:lnTo>
                  <a:pt x="21600" y="910"/>
                </a:lnTo>
                <a:cubicBezTo>
                  <a:pt x="21600" y="407"/>
                  <a:pt x="21442" y="0"/>
                  <a:pt x="21247" y="0"/>
                </a:cubicBezTo>
                <a:lnTo>
                  <a:pt x="218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7500" b="1" spc="-150">
                <a:solidFill>
                  <a:srgbClr val="000000"/>
                </a:solidFill>
                <a:latin typeface="Avenir Next Regular"/>
                <a:ea typeface="Avenir Next Regular"/>
                <a:cs typeface="Avenir Next Regular"/>
                <a:sym typeface="Avenir Next Regular"/>
              </a:defRPr>
            </a:lvl1pPr>
          </a:lstStyle>
          <a:p>
            <a:pPr algn="ctr"/>
            <a:r>
              <a:rPr sz="3750" dirty="0"/>
              <a:t>97%</a:t>
            </a:r>
          </a:p>
        </p:txBody>
      </p:sp>
      <p:sp>
        <p:nvSpPr>
          <p:cNvPr id="361"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62"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63"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6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2" name="Inpatient hospitalizations represent the largest portion of healthcare spending">
            <a:extLst>
              <a:ext uri="{FF2B5EF4-FFF2-40B4-BE49-F238E27FC236}">
                <a16:creationId xmlns:a16="http://schemas.microsoft.com/office/drawing/2014/main" id="{1DDE4B95-0BE5-BEFF-76A6-2403C62CE83E}"/>
              </a:ext>
            </a:extLst>
          </p:cNvPr>
          <p:cNvSpPr/>
          <p:nvPr/>
        </p:nvSpPr>
        <p:spPr>
          <a:xfrm>
            <a:off x="3834029" y="1293469"/>
            <a:ext cx="4404646" cy="1183450"/>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r>
              <a:rPr sz="2150" dirty="0"/>
              <a:t>Inpatient hospitalizations represent the largest portion of healthcare spending</a:t>
            </a:r>
          </a:p>
        </p:txBody>
      </p:sp>
      <p:sp>
        <p:nvSpPr>
          <p:cNvPr id="3" name="Specialty referrals originating in the ER">
            <a:extLst>
              <a:ext uri="{FF2B5EF4-FFF2-40B4-BE49-F238E27FC236}">
                <a16:creationId xmlns:a16="http://schemas.microsoft.com/office/drawing/2014/main" id="{F0751ED8-B69B-B924-9901-E2676DE6609B}"/>
              </a:ext>
            </a:extLst>
          </p:cNvPr>
          <p:cNvSpPr/>
          <p:nvPr/>
        </p:nvSpPr>
        <p:spPr>
          <a:xfrm>
            <a:off x="5942029" y="2471491"/>
            <a:ext cx="4750904" cy="94552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pPr algn="ctr"/>
            <a:r>
              <a:rPr sz="2150" dirty="0"/>
              <a:t>Specialty referrals originating in the ER</a:t>
            </a:r>
          </a:p>
        </p:txBody>
      </p:sp>
      <p:sp>
        <p:nvSpPr>
          <p:cNvPr id="4" name="21 Million">
            <a:extLst>
              <a:ext uri="{FF2B5EF4-FFF2-40B4-BE49-F238E27FC236}">
                <a16:creationId xmlns:a16="http://schemas.microsoft.com/office/drawing/2014/main" id="{0DC15B7D-C305-FAB8-56AD-C327410262F5}"/>
              </a:ext>
            </a:extLst>
          </p:cNvPr>
          <p:cNvSpPr/>
          <p:nvPr/>
        </p:nvSpPr>
        <p:spPr>
          <a:xfrm>
            <a:off x="3834029" y="2480986"/>
            <a:ext cx="2297224" cy="936030"/>
          </a:xfrm>
          <a:custGeom>
            <a:avLst/>
            <a:gdLst/>
            <a:ahLst/>
            <a:cxnLst>
              <a:cxn ang="0">
                <a:pos x="wd2" y="hd2"/>
              </a:cxn>
              <a:cxn ang="5400000">
                <a:pos x="wd2" y="hd2"/>
              </a:cxn>
              <a:cxn ang="10800000">
                <a:pos x="wd2" y="hd2"/>
              </a:cxn>
              <a:cxn ang="16200000">
                <a:pos x="wd2" y="hd2"/>
              </a:cxn>
            </a:cxnLst>
            <a:rect l="0" t="0" r="r" b="b"/>
            <a:pathLst>
              <a:path w="21600" h="21600" extrusionOk="0">
                <a:moveTo>
                  <a:pt x="291" y="0"/>
                </a:moveTo>
                <a:cubicBezTo>
                  <a:pt x="130" y="0"/>
                  <a:pt x="0" y="328"/>
                  <a:pt x="0" y="733"/>
                </a:cubicBezTo>
                <a:lnTo>
                  <a:pt x="0" y="20867"/>
                </a:lnTo>
                <a:cubicBezTo>
                  <a:pt x="0" y="21272"/>
                  <a:pt x="130" y="21600"/>
                  <a:pt x="291" y="21600"/>
                </a:cubicBezTo>
                <a:lnTo>
                  <a:pt x="19899" y="21600"/>
                </a:lnTo>
                <a:cubicBezTo>
                  <a:pt x="20059" y="21600"/>
                  <a:pt x="20190" y="21272"/>
                  <a:pt x="20190" y="20867"/>
                </a:cubicBezTo>
                <a:lnTo>
                  <a:pt x="20190" y="15826"/>
                </a:lnTo>
                <a:lnTo>
                  <a:pt x="21600" y="11448"/>
                </a:lnTo>
                <a:lnTo>
                  <a:pt x="20190" y="7070"/>
                </a:lnTo>
                <a:lnTo>
                  <a:pt x="20190" y="733"/>
                </a:lnTo>
                <a:cubicBezTo>
                  <a:pt x="20190" y="328"/>
                  <a:pt x="20059" y="0"/>
                  <a:pt x="19899" y="0"/>
                </a:cubicBezTo>
                <a:lnTo>
                  <a:pt x="29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6800" spc="-136">
                <a:solidFill>
                  <a:srgbClr val="000000"/>
                </a:solidFill>
                <a:latin typeface="Avenir Next Regular"/>
                <a:ea typeface="Avenir Next Regular"/>
                <a:cs typeface="Avenir Next Regular"/>
                <a:sym typeface="Avenir Next Regular"/>
              </a:defRPr>
            </a:pPr>
            <a:r>
              <a:rPr sz="3400" b="1" dirty="0"/>
              <a:t>21</a:t>
            </a:r>
            <a:r>
              <a:rPr sz="3400" dirty="0"/>
              <a:t> Million</a:t>
            </a:r>
          </a:p>
        </p:txBody>
      </p:sp>
      <p:sp>
        <p:nvSpPr>
          <p:cNvPr id="5" name="70% of admissions came from the ER">
            <a:extLst>
              <a:ext uri="{FF2B5EF4-FFF2-40B4-BE49-F238E27FC236}">
                <a16:creationId xmlns:a16="http://schemas.microsoft.com/office/drawing/2014/main" id="{87B6FBCE-DB41-7B0C-38B7-8E2F395C578D}"/>
              </a:ext>
            </a:extLst>
          </p:cNvPr>
          <p:cNvSpPr/>
          <p:nvPr/>
        </p:nvSpPr>
        <p:spPr>
          <a:xfrm>
            <a:off x="8019307" y="1290966"/>
            <a:ext cx="2673626" cy="1188443"/>
          </a:xfrm>
          <a:custGeom>
            <a:avLst/>
            <a:gdLst/>
            <a:ahLst/>
            <a:cxnLst>
              <a:cxn ang="0">
                <a:pos x="wd2" y="hd2"/>
              </a:cxn>
              <a:cxn ang="5400000">
                <a:pos x="wd2" y="hd2"/>
              </a:cxn>
              <a:cxn ang="10800000">
                <a:pos x="wd2" y="hd2"/>
              </a:cxn>
              <a:cxn ang="16200000">
                <a:pos x="wd2" y="hd2"/>
              </a:cxn>
            </a:cxnLst>
            <a:rect l="0" t="0" r="r" b="b"/>
            <a:pathLst>
              <a:path w="21600" h="21600" extrusionOk="0">
                <a:moveTo>
                  <a:pt x="1730" y="0"/>
                </a:moveTo>
                <a:cubicBezTo>
                  <a:pt x="1569" y="0"/>
                  <a:pt x="1439" y="258"/>
                  <a:pt x="1439" y="577"/>
                </a:cubicBezTo>
                <a:lnTo>
                  <a:pt x="1439" y="7419"/>
                </a:lnTo>
                <a:lnTo>
                  <a:pt x="0" y="10867"/>
                </a:lnTo>
                <a:lnTo>
                  <a:pt x="1439" y="14318"/>
                </a:lnTo>
                <a:lnTo>
                  <a:pt x="1439" y="21023"/>
                </a:lnTo>
                <a:cubicBezTo>
                  <a:pt x="1439" y="21342"/>
                  <a:pt x="1569" y="21600"/>
                  <a:pt x="1730" y="21600"/>
                </a:cubicBezTo>
                <a:lnTo>
                  <a:pt x="21310" y="21600"/>
                </a:lnTo>
                <a:cubicBezTo>
                  <a:pt x="21470" y="21600"/>
                  <a:pt x="21600" y="21342"/>
                  <a:pt x="21600" y="21023"/>
                </a:cubicBezTo>
                <a:lnTo>
                  <a:pt x="21600" y="577"/>
                </a:lnTo>
                <a:cubicBezTo>
                  <a:pt x="21600" y="258"/>
                  <a:pt x="21470" y="0"/>
                  <a:pt x="21310" y="0"/>
                </a:cubicBezTo>
                <a:lnTo>
                  <a:pt x="1730"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4400" spc="-88">
                <a:solidFill>
                  <a:srgbClr val="000000"/>
                </a:solidFill>
                <a:latin typeface="Avenir Next Regular"/>
                <a:ea typeface="Avenir Next Regular"/>
                <a:cs typeface="Avenir Next Regular"/>
                <a:sym typeface="Avenir Next Regular"/>
              </a:defRPr>
            </a:pPr>
            <a:r>
              <a:rPr sz="2200" b="1" dirty="0"/>
              <a:t>70%</a:t>
            </a:r>
            <a:r>
              <a:rPr sz="2200" dirty="0"/>
              <a:t> of admissions came from the ER</a:t>
            </a:r>
          </a:p>
        </p:txBody>
      </p:sp>
    </p:spTree>
    <p:extLst>
      <p:ext uri="{BB962C8B-B14F-4D97-AF65-F5344CB8AC3E}">
        <p14:creationId xmlns:p14="http://schemas.microsoft.com/office/powerpoint/2010/main" val="14616093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1B901-13D6-7D47-AEBD-4095B2FE83A9}"/>
              </a:ext>
            </a:extLst>
          </p:cNvPr>
          <p:cNvSpPr>
            <a:spLocks noGrp="1"/>
          </p:cNvSpPr>
          <p:nvPr>
            <p:ph type="title"/>
          </p:nvPr>
        </p:nvSpPr>
        <p:spPr/>
        <p:txBody>
          <a:bodyPr/>
          <a:lstStyle/>
          <a:p>
            <a:r>
              <a:rPr lang="en-US" b="1" dirty="0"/>
              <a:t>Presentation Disclaimer</a:t>
            </a:r>
          </a:p>
        </p:txBody>
      </p:sp>
      <p:sp>
        <p:nvSpPr>
          <p:cNvPr id="6" name="Google Shape;13;p7">
            <a:extLst>
              <a:ext uri="{FF2B5EF4-FFF2-40B4-BE49-F238E27FC236}">
                <a16:creationId xmlns:a16="http://schemas.microsoft.com/office/drawing/2014/main" id="{4083761E-FD23-D34A-947E-397C6DB9D792}"/>
              </a:ext>
            </a:extLst>
          </p:cNvPr>
          <p:cNvSpPr txBox="1">
            <a:spLocks/>
          </p:cNvSpPr>
          <p:nvPr/>
        </p:nvSpPr>
        <p:spPr>
          <a:xfrm>
            <a:off x="5853565" y="6565157"/>
            <a:ext cx="484870" cy="149788"/>
          </a:xfrm>
          <a:prstGeom prst="rect">
            <a:avLst/>
          </a:prstGeom>
          <a:noFill/>
          <a:ln>
            <a:noFill/>
          </a:ln>
        </p:spPr>
        <p:txBody>
          <a:bodyPr spcFirstLastPara="1" wrap="square" lIns="91425" tIns="45700" rIns="91425" bIns="45700" anchor="ctr" anchorCtr="0">
            <a:noAutofit/>
          </a:bodyPr>
          <a:lstStyle>
            <a:defPPr>
              <a:defRPr lang="en-US"/>
            </a:defPPr>
            <a:lvl1pPr marL="0" marR="0" lvl="0" indent="0" algn="r" defTabSz="914400" rtl="0" eaLnBrk="1" latinLnBrk="0" hangingPunct="1">
              <a:lnSpc>
                <a:spcPct val="100000"/>
              </a:lnSpc>
              <a:spcBef>
                <a:spcPts val="0"/>
              </a:spcBef>
              <a:spcAft>
                <a:spcPts val="0"/>
              </a:spcAft>
              <a:buClr>
                <a:srgbClr val="000000"/>
              </a:buClr>
              <a:buSzPts val="825"/>
              <a:buFont typeface="Arial"/>
              <a:buNone/>
              <a:defRPr sz="1300" b="0" i="0" u="none" strike="noStrike" kern="1200" cap="none">
                <a:solidFill>
                  <a:schemeClr val="lt1"/>
                </a:solidFill>
                <a:latin typeface="Calibri"/>
                <a:ea typeface="Calibri"/>
                <a:cs typeface="Calibri"/>
                <a:sym typeface="Calibri"/>
              </a:defRPr>
            </a:lvl1pPr>
            <a:lvl2pPr marL="0" marR="0" lvl="1"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2pPr>
            <a:lvl3pPr marL="0" marR="0" lvl="2"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3pPr>
            <a:lvl4pPr marL="0" marR="0" lvl="3"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4pPr>
            <a:lvl5pPr marL="0" marR="0" lvl="4"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5pPr>
            <a:lvl6pPr marL="0" marR="0" lvl="5"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6pPr>
            <a:lvl7pPr marL="0" marR="0" lvl="6"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7pPr>
            <a:lvl8pPr marL="0" marR="0" lvl="7"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8pPr>
            <a:lvl9pPr marL="0" marR="0" lvl="8" indent="0" algn="r" defTabSz="914400" rtl="0" eaLnBrk="1" latinLnBrk="0" hangingPunct="1">
              <a:lnSpc>
                <a:spcPct val="100000"/>
              </a:lnSpc>
              <a:spcBef>
                <a:spcPts val="0"/>
              </a:spcBef>
              <a:spcAft>
                <a:spcPts val="0"/>
              </a:spcAft>
              <a:buClr>
                <a:srgbClr val="000000"/>
              </a:buClr>
              <a:buSzPts val="825"/>
              <a:buFont typeface="Arial"/>
              <a:buNone/>
              <a:defRPr sz="825" b="0" i="0" u="none" strike="noStrike" kern="1200" cap="none">
                <a:solidFill>
                  <a:schemeClr val="lt1"/>
                </a:solidFill>
                <a:latin typeface="Calibri"/>
                <a:ea typeface="Calibri"/>
                <a:cs typeface="Calibri"/>
                <a:sym typeface="Calibri"/>
              </a:defRPr>
            </a:lvl9pPr>
          </a:lstStyle>
          <a:p>
            <a:fld id="{00000000-1234-1234-1234-123412341234}" type="slidenum">
              <a:rPr lang="en-US" smtClean="0"/>
              <a:pPr/>
              <a:t>3</a:t>
            </a:fld>
            <a:endParaRPr lang="en-US" dirty="0"/>
          </a:p>
        </p:txBody>
      </p:sp>
    </p:spTree>
    <p:extLst>
      <p:ext uri="{BB962C8B-B14F-4D97-AF65-F5344CB8AC3E}">
        <p14:creationId xmlns:p14="http://schemas.microsoft.com/office/powerpoint/2010/main" val="520146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51"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52" name="The ER is more than a BIG Part"/>
          <p:cNvSpPr txBox="1"/>
          <p:nvPr/>
        </p:nvSpPr>
        <p:spPr>
          <a:xfrm>
            <a:off x="3834029" y="616230"/>
            <a:ext cx="6772950"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16421">
              <a:lnSpc>
                <a:spcPct val="80000"/>
              </a:lnSpc>
              <a:defRPr sz="7600" b="1" spc="-152">
                <a:solidFill>
                  <a:srgbClr val="000000"/>
                </a:solidFill>
                <a:latin typeface="Avenir Next Regular"/>
                <a:ea typeface="Avenir Next Regular"/>
                <a:cs typeface="Avenir Next Regular"/>
                <a:sym typeface="Avenir Next Regular"/>
              </a:defRPr>
            </a:lvl1pPr>
          </a:lstStyle>
          <a:p>
            <a:pPr algn="ctr"/>
            <a:r>
              <a:rPr sz="3800" dirty="0"/>
              <a:t>The ER is more than a BIG Part</a:t>
            </a:r>
          </a:p>
        </p:txBody>
      </p:sp>
      <p:sp>
        <p:nvSpPr>
          <p:cNvPr id="354" name="ER doctors order medically unnecessary imaging studies"/>
          <p:cNvSpPr/>
          <p:nvPr/>
        </p:nvSpPr>
        <p:spPr>
          <a:xfrm>
            <a:off x="3834029" y="3406398"/>
            <a:ext cx="4832291" cy="753843"/>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500">
                <a:solidFill>
                  <a:srgbClr val="000000"/>
                </a:solidFill>
                <a:latin typeface="Avenir Next Regular"/>
                <a:ea typeface="Avenir Next Regular"/>
                <a:cs typeface="Avenir Next Regular"/>
                <a:sym typeface="Avenir Next Regular"/>
              </a:defRPr>
            </a:lvl1pPr>
          </a:lstStyle>
          <a:p>
            <a:pPr algn="ctr"/>
            <a:r>
              <a:rPr sz="1750" dirty="0"/>
              <a:t>ER doctors order medically unnecessary imaging studies </a:t>
            </a:r>
          </a:p>
        </p:txBody>
      </p:sp>
      <p:sp>
        <p:nvSpPr>
          <p:cNvPr id="358" name="97%"/>
          <p:cNvSpPr/>
          <p:nvPr/>
        </p:nvSpPr>
        <p:spPr>
          <a:xfrm>
            <a:off x="8422493" y="3411814"/>
            <a:ext cx="2270179" cy="753865"/>
          </a:xfrm>
          <a:custGeom>
            <a:avLst/>
            <a:gdLst/>
            <a:ahLst/>
            <a:cxnLst>
              <a:cxn ang="0">
                <a:pos x="wd2" y="hd2"/>
              </a:cxn>
              <a:cxn ang="5400000">
                <a:pos x="wd2" y="hd2"/>
              </a:cxn>
              <a:cxn ang="10800000">
                <a:pos x="wd2" y="hd2"/>
              </a:cxn>
              <a:cxn ang="16200000">
                <a:pos x="wd2" y="hd2"/>
              </a:cxn>
            </a:cxnLst>
            <a:rect l="0" t="0" r="r" b="b"/>
            <a:pathLst>
              <a:path w="21600" h="21600" extrusionOk="0">
                <a:moveTo>
                  <a:pt x="2181" y="0"/>
                </a:moveTo>
                <a:cubicBezTo>
                  <a:pt x="1987" y="0"/>
                  <a:pt x="1829" y="407"/>
                  <a:pt x="1829" y="910"/>
                </a:cubicBezTo>
                <a:lnTo>
                  <a:pt x="1829" y="3434"/>
                </a:lnTo>
                <a:lnTo>
                  <a:pt x="0" y="8870"/>
                </a:lnTo>
                <a:lnTo>
                  <a:pt x="1829" y="14305"/>
                </a:lnTo>
                <a:lnTo>
                  <a:pt x="1829" y="20690"/>
                </a:lnTo>
                <a:cubicBezTo>
                  <a:pt x="1829" y="21193"/>
                  <a:pt x="1987" y="21600"/>
                  <a:pt x="2181" y="21600"/>
                </a:cubicBezTo>
                <a:lnTo>
                  <a:pt x="21247" y="21600"/>
                </a:lnTo>
                <a:cubicBezTo>
                  <a:pt x="21442" y="21600"/>
                  <a:pt x="21600" y="21193"/>
                  <a:pt x="21600" y="20690"/>
                </a:cubicBezTo>
                <a:lnTo>
                  <a:pt x="21600" y="910"/>
                </a:lnTo>
                <a:cubicBezTo>
                  <a:pt x="21600" y="407"/>
                  <a:pt x="21442" y="0"/>
                  <a:pt x="21247" y="0"/>
                </a:cubicBezTo>
                <a:lnTo>
                  <a:pt x="218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7500" b="1" spc="-150">
                <a:solidFill>
                  <a:srgbClr val="000000"/>
                </a:solidFill>
                <a:latin typeface="Avenir Next Regular"/>
                <a:ea typeface="Avenir Next Regular"/>
                <a:cs typeface="Avenir Next Regular"/>
                <a:sym typeface="Avenir Next Regular"/>
              </a:defRPr>
            </a:lvl1pPr>
          </a:lstStyle>
          <a:p>
            <a:pPr algn="ctr"/>
            <a:r>
              <a:rPr sz="3750" dirty="0"/>
              <a:t>97%</a:t>
            </a:r>
          </a:p>
        </p:txBody>
      </p:sp>
      <p:sp>
        <p:nvSpPr>
          <p:cNvPr id="359" name="Overuse of the US Emergency Departments"/>
          <p:cNvSpPr/>
          <p:nvPr/>
        </p:nvSpPr>
        <p:spPr>
          <a:xfrm>
            <a:off x="5860381" y="4160241"/>
            <a:ext cx="4832291" cy="82316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pPr algn="ctr"/>
            <a:r>
              <a:rPr sz="2150" dirty="0"/>
              <a:t>Overuse of the US Emergency Departments</a:t>
            </a:r>
          </a:p>
        </p:txBody>
      </p:sp>
      <p:sp>
        <p:nvSpPr>
          <p:cNvPr id="360" name="38 Billion"/>
          <p:cNvSpPr/>
          <p:nvPr/>
        </p:nvSpPr>
        <p:spPr>
          <a:xfrm>
            <a:off x="3832942" y="4164588"/>
            <a:ext cx="2307234" cy="823161"/>
          </a:xfrm>
          <a:custGeom>
            <a:avLst/>
            <a:gdLst/>
            <a:ahLst/>
            <a:cxnLst>
              <a:cxn ang="0">
                <a:pos x="wd2" y="hd2"/>
              </a:cxn>
              <a:cxn ang="5400000">
                <a:pos x="wd2" y="hd2"/>
              </a:cxn>
              <a:cxn ang="10800000">
                <a:pos x="wd2" y="hd2"/>
              </a:cxn>
              <a:cxn ang="16200000">
                <a:pos x="wd2" y="hd2"/>
              </a:cxn>
            </a:cxnLst>
            <a:rect l="0" t="0" r="r" b="b"/>
            <a:pathLst>
              <a:path w="21600" h="21600" extrusionOk="0">
                <a:moveTo>
                  <a:pt x="297" y="0"/>
                </a:moveTo>
                <a:cubicBezTo>
                  <a:pt x="133" y="0"/>
                  <a:pt x="0" y="369"/>
                  <a:pt x="0" y="825"/>
                </a:cubicBezTo>
                <a:lnTo>
                  <a:pt x="0" y="20775"/>
                </a:lnTo>
                <a:cubicBezTo>
                  <a:pt x="0" y="21231"/>
                  <a:pt x="133" y="21600"/>
                  <a:pt x="297" y="21600"/>
                </a:cubicBezTo>
                <a:lnTo>
                  <a:pt x="19861" y="21600"/>
                </a:lnTo>
                <a:cubicBezTo>
                  <a:pt x="20025" y="21600"/>
                  <a:pt x="20158" y="21231"/>
                  <a:pt x="20158" y="20775"/>
                </a:cubicBezTo>
                <a:lnTo>
                  <a:pt x="20158" y="15099"/>
                </a:lnTo>
                <a:lnTo>
                  <a:pt x="21600" y="10171"/>
                </a:lnTo>
                <a:lnTo>
                  <a:pt x="20158" y="5243"/>
                </a:lnTo>
                <a:lnTo>
                  <a:pt x="20158" y="825"/>
                </a:lnTo>
                <a:cubicBezTo>
                  <a:pt x="20158" y="369"/>
                  <a:pt x="20025" y="0"/>
                  <a:pt x="19861" y="0"/>
                </a:cubicBezTo>
                <a:lnTo>
                  <a:pt x="297"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6800" spc="-136">
                <a:solidFill>
                  <a:srgbClr val="000000"/>
                </a:solidFill>
                <a:latin typeface="Avenir Next Regular"/>
                <a:ea typeface="Avenir Next Regular"/>
                <a:cs typeface="Avenir Next Regular"/>
                <a:sym typeface="Avenir Next Regular"/>
              </a:defRPr>
            </a:lvl1pPr>
          </a:lstStyle>
          <a:p>
            <a:pPr algn="ctr"/>
            <a:r>
              <a:rPr lang="en-US" sz="3400" b="1" dirty="0"/>
              <a:t>$</a:t>
            </a:r>
            <a:r>
              <a:rPr sz="3400" b="1" dirty="0"/>
              <a:t>38</a:t>
            </a:r>
            <a:r>
              <a:rPr sz="3400" dirty="0"/>
              <a:t> Billion</a:t>
            </a:r>
          </a:p>
        </p:txBody>
      </p:sp>
      <p:sp>
        <p:nvSpPr>
          <p:cNvPr id="361"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62"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63"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64"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2" name="Inpatient hospitalizations represent the largest portion of healthcare spending">
            <a:extLst>
              <a:ext uri="{FF2B5EF4-FFF2-40B4-BE49-F238E27FC236}">
                <a16:creationId xmlns:a16="http://schemas.microsoft.com/office/drawing/2014/main" id="{1DDE4B95-0BE5-BEFF-76A6-2403C62CE83E}"/>
              </a:ext>
            </a:extLst>
          </p:cNvPr>
          <p:cNvSpPr/>
          <p:nvPr/>
        </p:nvSpPr>
        <p:spPr>
          <a:xfrm>
            <a:off x="3834029" y="1293469"/>
            <a:ext cx="4404646" cy="1183450"/>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r>
              <a:rPr sz="2150" dirty="0"/>
              <a:t>Inpatient hospitalizations represent the largest portion of healthcare spending</a:t>
            </a:r>
          </a:p>
        </p:txBody>
      </p:sp>
      <p:sp>
        <p:nvSpPr>
          <p:cNvPr id="3" name="Specialty referrals originating in the ER">
            <a:extLst>
              <a:ext uri="{FF2B5EF4-FFF2-40B4-BE49-F238E27FC236}">
                <a16:creationId xmlns:a16="http://schemas.microsoft.com/office/drawing/2014/main" id="{F0751ED8-B69B-B924-9901-E2676DE6609B}"/>
              </a:ext>
            </a:extLst>
          </p:cNvPr>
          <p:cNvSpPr/>
          <p:nvPr/>
        </p:nvSpPr>
        <p:spPr>
          <a:xfrm>
            <a:off x="5942029" y="2471491"/>
            <a:ext cx="4750904" cy="94552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4300">
                <a:solidFill>
                  <a:srgbClr val="000000"/>
                </a:solidFill>
                <a:latin typeface="Avenir Next Regular"/>
                <a:ea typeface="Avenir Next Regular"/>
                <a:cs typeface="Avenir Next Regular"/>
                <a:sym typeface="Avenir Next Regular"/>
              </a:defRPr>
            </a:lvl1pPr>
          </a:lstStyle>
          <a:p>
            <a:pPr algn="ctr"/>
            <a:r>
              <a:rPr sz="2150" dirty="0"/>
              <a:t>Specialty referrals originating in the ER</a:t>
            </a:r>
          </a:p>
        </p:txBody>
      </p:sp>
      <p:sp>
        <p:nvSpPr>
          <p:cNvPr id="4" name="21 Million">
            <a:extLst>
              <a:ext uri="{FF2B5EF4-FFF2-40B4-BE49-F238E27FC236}">
                <a16:creationId xmlns:a16="http://schemas.microsoft.com/office/drawing/2014/main" id="{0DC15B7D-C305-FAB8-56AD-C327410262F5}"/>
              </a:ext>
            </a:extLst>
          </p:cNvPr>
          <p:cNvSpPr/>
          <p:nvPr/>
        </p:nvSpPr>
        <p:spPr>
          <a:xfrm>
            <a:off x="3834029" y="2480986"/>
            <a:ext cx="2297224" cy="936030"/>
          </a:xfrm>
          <a:custGeom>
            <a:avLst/>
            <a:gdLst/>
            <a:ahLst/>
            <a:cxnLst>
              <a:cxn ang="0">
                <a:pos x="wd2" y="hd2"/>
              </a:cxn>
              <a:cxn ang="5400000">
                <a:pos x="wd2" y="hd2"/>
              </a:cxn>
              <a:cxn ang="10800000">
                <a:pos x="wd2" y="hd2"/>
              </a:cxn>
              <a:cxn ang="16200000">
                <a:pos x="wd2" y="hd2"/>
              </a:cxn>
            </a:cxnLst>
            <a:rect l="0" t="0" r="r" b="b"/>
            <a:pathLst>
              <a:path w="21600" h="21600" extrusionOk="0">
                <a:moveTo>
                  <a:pt x="291" y="0"/>
                </a:moveTo>
                <a:cubicBezTo>
                  <a:pt x="130" y="0"/>
                  <a:pt x="0" y="328"/>
                  <a:pt x="0" y="733"/>
                </a:cubicBezTo>
                <a:lnTo>
                  <a:pt x="0" y="20867"/>
                </a:lnTo>
                <a:cubicBezTo>
                  <a:pt x="0" y="21272"/>
                  <a:pt x="130" y="21600"/>
                  <a:pt x="291" y="21600"/>
                </a:cubicBezTo>
                <a:lnTo>
                  <a:pt x="19899" y="21600"/>
                </a:lnTo>
                <a:cubicBezTo>
                  <a:pt x="20059" y="21600"/>
                  <a:pt x="20190" y="21272"/>
                  <a:pt x="20190" y="20867"/>
                </a:cubicBezTo>
                <a:lnTo>
                  <a:pt x="20190" y="15826"/>
                </a:lnTo>
                <a:lnTo>
                  <a:pt x="21600" y="11448"/>
                </a:lnTo>
                <a:lnTo>
                  <a:pt x="20190" y="7070"/>
                </a:lnTo>
                <a:lnTo>
                  <a:pt x="20190" y="733"/>
                </a:lnTo>
                <a:cubicBezTo>
                  <a:pt x="20190" y="328"/>
                  <a:pt x="20059" y="0"/>
                  <a:pt x="19899" y="0"/>
                </a:cubicBezTo>
                <a:lnTo>
                  <a:pt x="29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6800" spc="-136">
                <a:solidFill>
                  <a:srgbClr val="000000"/>
                </a:solidFill>
                <a:latin typeface="Avenir Next Regular"/>
                <a:ea typeface="Avenir Next Regular"/>
                <a:cs typeface="Avenir Next Regular"/>
                <a:sym typeface="Avenir Next Regular"/>
              </a:defRPr>
            </a:pPr>
            <a:r>
              <a:rPr sz="3400" b="1" dirty="0"/>
              <a:t>21</a:t>
            </a:r>
            <a:r>
              <a:rPr sz="3400" dirty="0"/>
              <a:t> Million</a:t>
            </a:r>
          </a:p>
        </p:txBody>
      </p:sp>
      <p:sp>
        <p:nvSpPr>
          <p:cNvPr id="5" name="70% of admissions came from the ER">
            <a:extLst>
              <a:ext uri="{FF2B5EF4-FFF2-40B4-BE49-F238E27FC236}">
                <a16:creationId xmlns:a16="http://schemas.microsoft.com/office/drawing/2014/main" id="{87B6FBCE-DB41-7B0C-38B7-8E2F395C578D}"/>
              </a:ext>
            </a:extLst>
          </p:cNvPr>
          <p:cNvSpPr/>
          <p:nvPr/>
        </p:nvSpPr>
        <p:spPr>
          <a:xfrm>
            <a:off x="8019307" y="1290966"/>
            <a:ext cx="2673626" cy="1188443"/>
          </a:xfrm>
          <a:custGeom>
            <a:avLst/>
            <a:gdLst/>
            <a:ahLst/>
            <a:cxnLst>
              <a:cxn ang="0">
                <a:pos x="wd2" y="hd2"/>
              </a:cxn>
              <a:cxn ang="5400000">
                <a:pos x="wd2" y="hd2"/>
              </a:cxn>
              <a:cxn ang="10800000">
                <a:pos x="wd2" y="hd2"/>
              </a:cxn>
              <a:cxn ang="16200000">
                <a:pos x="wd2" y="hd2"/>
              </a:cxn>
            </a:cxnLst>
            <a:rect l="0" t="0" r="r" b="b"/>
            <a:pathLst>
              <a:path w="21600" h="21600" extrusionOk="0">
                <a:moveTo>
                  <a:pt x="1730" y="0"/>
                </a:moveTo>
                <a:cubicBezTo>
                  <a:pt x="1569" y="0"/>
                  <a:pt x="1439" y="258"/>
                  <a:pt x="1439" y="577"/>
                </a:cubicBezTo>
                <a:lnTo>
                  <a:pt x="1439" y="7419"/>
                </a:lnTo>
                <a:lnTo>
                  <a:pt x="0" y="10867"/>
                </a:lnTo>
                <a:lnTo>
                  <a:pt x="1439" y="14318"/>
                </a:lnTo>
                <a:lnTo>
                  <a:pt x="1439" y="21023"/>
                </a:lnTo>
                <a:cubicBezTo>
                  <a:pt x="1439" y="21342"/>
                  <a:pt x="1569" y="21600"/>
                  <a:pt x="1730" y="21600"/>
                </a:cubicBezTo>
                <a:lnTo>
                  <a:pt x="21310" y="21600"/>
                </a:lnTo>
                <a:cubicBezTo>
                  <a:pt x="21470" y="21600"/>
                  <a:pt x="21600" y="21342"/>
                  <a:pt x="21600" y="21023"/>
                </a:cubicBezTo>
                <a:lnTo>
                  <a:pt x="21600" y="577"/>
                </a:lnTo>
                <a:cubicBezTo>
                  <a:pt x="21600" y="258"/>
                  <a:pt x="21470" y="0"/>
                  <a:pt x="21310" y="0"/>
                </a:cubicBezTo>
                <a:lnTo>
                  <a:pt x="1730"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a:lnSpc>
                <a:spcPct val="80000"/>
              </a:lnSpc>
              <a:defRPr sz="4400" spc="-88">
                <a:solidFill>
                  <a:srgbClr val="000000"/>
                </a:solidFill>
                <a:latin typeface="Avenir Next Regular"/>
                <a:ea typeface="Avenir Next Regular"/>
                <a:cs typeface="Avenir Next Regular"/>
                <a:sym typeface="Avenir Next Regular"/>
              </a:defRPr>
            </a:pPr>
            <a:r>
              <a:rPr sz="2200" b="1" dirty="0"/>
              <a:t>70%</a:t>
            </a:r>
            <a:r>
              <a:rPr sz="2200" dirty="0"/>
              <a:t> of admissions came from the ER</a:t>
            </a:r>
          </a:p>
        </p:txBody>
      </p:sp>
    </p:spTree>
    <p:extLst>
      <p:ext uri="{BB962C8B-B14F-4D97-AF65-F5344CB8AC3E}">
        <p14:creationId xmlns:p14="http://schemas.microsoft.com/office/powerpoint/2010/main" val="252890452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89"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91" name="Mental Health is the biggest driver of unnecessary ED use."/>
          <p:cNvSpPr txBox="1"/>
          <p:nvPr/>
        </p:nvSpPr>
        <p:spPr>
          <a:xfrm>
            <a:off x="3764212" y="1512684"/>
            <a:ext cx="3444118" cy="1436256"/>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b="1" dirty="0"/>
              <a:t>Mental Health</a:t>
            </a:r>
            <a:r>
              <a:rPr sz="2650" dirty="0"/>
              <a:t> is the biggest driver of unnecessary ED use.</a:t>
            </a:r>
          </a:p>
        </p:txBody>
      </p:sp>
      <p:sp>
        <p:nvSpPr>
          <p:cNvPr id="393" name="Eliminating unnecessary ED use for mental illness could save about $4.6 billion annually."/>
          <p:cNvSpPr txBox="1"/>
          <p:nvPr/>
        </p:nvSpPr>
        <p:spPr>
          <a:xfrm>
            <a:off x="3764212" y="3007224"/>
            <a:ext cx="3444118" cy="164961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146019">
              <a:lnSpc>
                <a:spcPct val="80000"/>
              </a:lnSpc>
              <a:defRPr sz="4982" spc="-99">
                <a:solidFill>
                  <a:srgbClr val="000000"/>
                </a:solidFill>
                <a:latin typeface="Avenir Next Regular"/>
                <a:ea typeface="Avenir Next Regular"/>
                <a:cs typeface="Avenir Next Regular"/>
                <a:sym typeface="Avenir Next Regular"/>
              </a:defRPr>
            </a:pPr>
            <a:r>
              <a:rPr sz="2491"/>
              <a:t>Eliminating unnecessary ED use for mental illness could save about </a:t>
            </a:r>
            <a:r>
              <a:rPr sz="2491" b="1"/>
              <a:t>$4.6 billion</a:t>
            </a:r>
            <a:r>
              <a:rPr sz="2491"/>
              <a:t> annually.</a:t>
            </a:r>
          </a:p>
        </p:txBody>
      </p:sp>
      <p:sp>
        <p:nvSpPr>
          <p:cNvPr id="395" name="Tremendous Opportunity"/>
          <p:cNvSpPr txBox="1"/>
          <p:nvPr/>
        </p:nvSpPr>
        <p:spPr>
          <a:xfrm>
            <a:off x="4295681" y="769350"/>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r>
              <a:rPr sz="3880"/>
              <a:t>Tremendous Opportunity</a:t>
            </a:r>
          </a:p>
        </p:txBody>
      </p:sp>
      <p:sp>
        <p:nvSpPr>
          <p:cNvPr id="396"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97"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9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9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89"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91" name="Mental Health is the biggest driver of unnecessary ED use."/>
          <p:cNvSpPr txBox="1"/>
          <p:nvPr/>
        </p:nvSpPr>
        <p:spPr>
          <a:xfrm>
            <a:off x="3764212" y="1512684"/>
            <a:ext cx="3444118" cy="1436256"/>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b="1" dirty="0"/>
              <a:t>Mental Health</a:t>
            </a:r>
            <a:r>
              <a:rPr sz="2650" dirty="0"/>
              <a:t> is the biggest driver of unnecessary ED use.</a:t>
            </a:r>
          </a:p>
        </p:txBody>
      </p:sp>
      <p:sp>
        <p:nvSpPr>
          <p:cNvPr id="392" name="$2.3 billion could be saved if patients obtained care at more-appropriate settings."/>
          <p:cNvSpPr txBox="1"/>
          <p:nvPr/>
        </p:nvSpPr>
        <p:spPr>
          <a:xfrm>
            <a:off x="7278112" y="2874378"/>
            <a:ext cx="3444117" cy="1782458"/>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b="1"/>
              <a:t>$2.3 billion</a:t>
            </a:r>
            <a:r>
              <a:rPr sz="2650"/>
              <a:t> could be saved if patients obtained care at more-appropriate settings.</a:t>
            </a:r>
          </a:p>
        </p:txBody>
      </p:sp>
      <p:sp>
        <p:nvSpPr>
          <p:cNvPr id="393" name="Eliminating unnecessary ED use for mental illness could save about $4.6 billion annually."/>
          <p:cNvSpPr txBox="1"/>
          <p:nvPr/>
        </p:nvSpPr>
        <p:spPr>
          <a:xfrm>
            <a:off x="3764212" y="3007224"/>
            <a:ext cx="3444118" cy="164961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146019">
              <a:lnSpc>
                <a:spcPct val="80000"/>
              </a:lnSpc>
              <a:defRPr sz="4982" spc="-99">
                <a:solidFill>
                  <a:srgbClr val="000000"/>
                </a:solidFill>
                <a:latin typeface="Avenir Next Regular"/>
                <a:ea typeface="Avenir Next Regular"/>
                <a:cs typeface="Avenir Next Regular"/>
                <a:sym typeface="Avenir Next Regular"/>
              </a:defRPr>
            </a:pPr>
            <a:r>
              <a:rPr sz="2491"/>
              <a:t>Eliminating unnecessary ED use for mental illness could save about </a:t>
            </a:r>
            <a:r>
              <a:rPr sz="2491" b="1"/>
              <a:t>$4.6 billion</a:t>
            </a:r>
            <a:r>
              <a:rPr sz="2491"/>
              <a:t> annually.</a:t>
            </a:r>
          </a:p>
        </p:txBody>
      </p:sp>
      <p:sp>
        <p:nvSpPr>
          <p:cNvPr id="394" name="The second largest driver was hypertension"/>
          <p:cNvSpPr txBox="1"/>
          <p:nvPr/>
        </p:nvSpPr>
        <p:spPr>
          <a:xfrm>
            <a:off x="7278112" y="1522081"/>
            <a:ext cx="3444117" cy="1294012"/>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 second largest driver was </a:t>
            </a:r>
            <a:r>
              <a:rPr sz="2650" b="1"/>
              <a:t>hypertension</a:t>
            </a:r>
          </a:p>
        </p:txBody>
      </p:sp>
      <p:sp>
        <p:nvSpPr>
          <p:cNvPr id="395" name="Tremendous Opportunity"/>
          <p:cNvSpPr txBox="1"/>
          <p:nvPr/>
        </p:nvSpPr>
        <p:spPr>
          <a:xfrm>
            <a:off x="4295681" y="769350"/>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r>
              <a:rPr sz="3880"/>
              <a:t>Tremendous Opportunity</a:t>
            </a:r>
          </a:p>
        </p:txBody>
      </p:sp>
      <p:sp>
        <p:nvSpPr>
          <p:cNvPr id="396"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97"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9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9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extLst>
      <p:ext uri="{BB962C8B-B14F-4D97-AF65-F5344CB8AC3E}">
        <p14:creationId xmlns:p14="http://schemas.microsoft.com/office/powerpoint/2010/main" val="72196281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6191"/>
            <a:ext cx="2270179" cy="6870347"/>
          </a:xfrm>
          <a:prstGeom prst="rect">
            <a:avLst/>
          </a:prstGeom>
          <a:ln w="12700">
            <a:miter lim="400000"/>
          </a:ln>
        </p:spPr>
      </p:pic>
      <p:sp>
        <p:nvSpPr>
          <p:cNvPr id="389"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390" name="In general, ER care costs about 10 times more than primary care"/>
          <p:cNvSpPr/>
          <p:nvPr/>
        </p:nvSpPr>
        <p:spPr>
          <a:xfrm>
            <a:off x="3764212" y="4715121"/>
            <a:ext cx="6958062" cy="369132"/>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3500">
                <a:solidFill>
                  <a:srgbClr val="000000"/>
                </a:solidFill>
                <a:latin typeface="Avenir Next Regular"/>
                <a:ea typeface="Avenir Next Regular"/>
                <a:cs typeface="Avenir Next Regular"/>
                <a:sym typeface="Avenir Next Regular"/>
              </a:defRPr>
            </a:pPr>
            <a:r>
              <a:rPr sz="1750"/>
              <a:t>In general, ER care costs about </a:t>
            </a:r>
            <a:r>
              <a:rPr sz="1750" b="1"/>
              <a:t>10 times </a:t>
            </a:r>
            <a:r>
              <a:rPr sz="1750"/>
              <a:t>more than primary care </a:t>
            </a:r>
          </a:p>
        </p:txBody>
      </p:sp>
      <p:sp>
        <p:nvSpPr>
          <p:cNvPr id="391" name="Mental Health is the biggest driver of unnecessary ED use."/>
          <p:cNvSpPr txBox="1"/>
          <p:nvPr/>
        </p:nvSpPr>
        <p:spPr>
          <a:xfrm>
            <a:off x="3764212" y="1512684"/>
            <a:ext cx="3444118" cy="1436256"/>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b="1" dirty="0"/>
              <a:t>Mental Health</a:t>
            </a:r>
            <a:r>
              <a:rPr sz="2650" dirty="0"/>
              <a:t> is the biggest driver of unnecessary ED use.</a:t>
            </a:r>
          </a:p>
        </p:txBody>
      </p:sp>
      <p:sp>
        <p:nvSpPr>
          <p:cNvPr id="392" name="$2.3 billion could be saved if patients obtained care at more-appropriate settings."/>
          <p:cNvSpPr txBox="1"/>
          <p:nvPr/>
        </p:nvSpPr>
        <p:spPr>
          <a:xfrm>
            <a:off x="7278112" y="2874378"/>
            <a:ext cx="3444117" cy="1782458"/>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b="1"/>
              <a:t>$2.3 billion</a:t>
            </a:r>
            <a:r>
              <a:rPr sz="2650"/>
              <a:t> could be saved if patients obtained care at more-appropriate settings.</a:t>
            </a:r>
          </a:p>
        </p:txBody>
      </p:sp>
      <p:sp>
        <p:nvSpPr>
          <p:cNvPr id="393" name="Eliminating unnecessary ED use for mental illness could save about $4.6 billion annually."/>
          <p:cNvSpPr txBox="1"/>
          <p:nvPr/>
        </p:nvSpPr>
        <p:spPr>
          <a:xfrm>
            <a:off x="3764212" y="3007224"/>
            <a:ext cx="3444118" cy="164961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146019">
              <a:lnSpc>
                <a:spcPct val="80000"/>
              </a:lnSpc>
              <a:defRPr sz="4982" spc="-99">
                <a:solidFill>
                  <a:srgbClr val="000000"/>
                </a:solidFill>
                <a:latin typeface="Avenir Next Regular"/>
                <a:ea typeface="Avenir Next Regular"/>
                <a:cs typeface="Avenir Next Regular"/>
                <a:sym typeface="Avenir Next Regular"/>
              </a:defRPr>
            </a:pPr>
            <a:r>
              <a:rPr sz="2491"/>
              <a:t>Eliminating unnecessary ED use for mental illness could save about </a:t>
            </a:r>
            <a:r>
              <a:rPr sz="2491" b="1"/>
              <a:t>$4.6 billion</a:t>
            </a:r>
            <a:r>
              <a:rPr sz="2491"/>
              <a:t> annually.</a:t>
            </a:r>
          </a:p>
        </p:txBody>
      </p:sp>
      <p:sp>
        <p:nvSpPr>
          <p:cNvPr id="394" name="The second largest driver was hypertension"/>
          <p:cNvSpPr txBox="1"/>
          <p:nvPr/>
        </p:nvSpPr>
        <p:spPr>
          <a:xfrm>
            <a:off x="7278112" y="1522081"/>
            <a:ext cx="3444117" cy="1294012"/>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 second largest driver was </a:t>
            </a:r>
            <a:r>
              <a:rPr sz="2650" b="1"/>
              <a:t>hypertension</a:t>
            </a:r>
          </a:p>
        </p:txBody>
      </p:sp>
      <p:sp>
        <p:nvSpPr>
          <p:cNvPr id="395" name="Tremendous Opportunity"/>
          <p:cNvSpPr txBox="1"/>
          <p:nvPr/>
        </p:nvSpPr>
        <p:spPr>
          <a:xfrm>
            <a:off x="4295681" y="769350"/>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r>
              <a:rPr sz="3880"/>
              <a:t>Tremendous Opportunity</a:t>
            </a:r>
          </a:p>
        </p:txBody>
      </p:sp>
      <p:sp>
        <p:nvSpPr>
          <p:cNvPr id="396"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397"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398"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399"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extLst>
      <p:ext uri="{BB962C8B-B14F-4D97-AF65-F5344CB8AC3E}">
        <p14:creationId xmlns:p14="http://schemas.microsoft.com/office/powerpoint/2010/main" val="124480294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6" name="There are 106,000 patients admitted to hospitals each day."/>
          <p:cNvSpPr txBox="1"/>
          <p:nvPr/>
        </p:nvSpPr>
        <p:spPr>
          <a:xfrm>
            <a:off x="7229196" y="1048487"/>
            <a:ext cx="3530064" cy="1302274"/>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There are </a:t>
            </a:r>
            <a:r>
              <a:rPr sz="2650" b="1"/>
              <a:t>106,000</a:t>
            </a:r>
            <a:r>
              <a:rPr sz="2650"/>
              <a:t> patients admitted to hospitals each day.</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extLst>
      <p:ext uri="{BB962C8B-B14F-4D97-AF65-F5344CB8AC3E}">
        <p14:creationId xmlns:p14="http://schemas.microsoft.com/office/powerpoint/2010/main" val="251468234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6" name="There are 106,000 patients admitted to hospitals each day."/>
          <p:cNvSpPr txBox="1"/>
          <p:nvPr/>
        </p:nvSpPr>
        <p:spPr>
          <a:xfrm>
            <a:off x="7229196" y="1048487"/>
            <a:ext cx="3530064" cy="1302274"/>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There are </a:t>
            </a:r>
            <a:r>
              <a:rPr sz="2650" b="1"/>
              <a:t>106,000</a:t>
            </a:r>
            <a:r>
              <a:rPr sz="2650"/>
              <a:t> patients admitted to hospitals each day.</a:t>
            </a:r>
          </a:p>
        </p:txBody>
      </p:sp>
      <p:sp>
        <p:nvSpPr>
          <p:cNvPr id="467" name="Average net charge for a hospital stay:"/>
          <p:cNvSpPr/>
          <p:nvPr/>
        </p:nvSpPr>
        <p:spPr>
          <a:xfrm>
            <a:off x="3738628" y="2351018"/>
            <a:ext cx="4869505" cy="62230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hospital stay:</a:t>
            </a:r>
          </a:p>
        </p:txBody>
      </p:sp>
      <p:sp>
        <p:nvSpPr>
          <p:cNvPr id="468" name="$34,000"/>
          <p:cNvSpPr/>
          <p:nvPr/>
        </p:nvSpPr>
        <p:spPr>
          <a:xfrm>
            <a:off x="8388626" y="2351018"/>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$34,000 </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Tree>
    <p:extLst>
      <p:ext uri="{BB962C8B-B14F-4D97-AF65-F5344CB8AC3E}">
        <p14:creationId xmlns:p14="http://schemas.microsoft.com/office/powerpoint/2010/main" val="1767197440"/>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6" name="There are 106,000 patients admitted to hospitals each day."/>
          <p:cNvSpPr txBox="1"/>
          <p:nvPr/>
        </p:nvSpPr>
        <p:spPr>
          <a:xfrm>
            <a:off x="7229196" y="1048487"/>
            <a:ext cx="3530064" cy="1302274"/>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There are </a:t>
            </a:r>
            <a:r>
              <a:rPr sz="2650" b="1"/>
              <a:t>106,000</a:t>
            </a:r>
            <a:r>
              <a:rPr sz="2650"/>
              <a:t> patients admitted to hospitals each day.</a:t>
            </a:r>
          </a:p>
        </p:txBody>
      </p:sp>
      <p:sp>
        <p:nvSpPr>
          <p:cNvPr id="467" name="Average net charge for a hospital stay:"/>
          <p:cNvSpPr/>
          <p:nvPr/>
        </p:nvSpPr>
        <p:spPr>
          <a:xfrm>
            <a:off x="3738628" y="2351018"/>
            <a:ext cx="4869505" cy="62230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hospital stay:</a:t>
            </a:r>
          </a:p>
        </p:txBody>
      </p:sp>
      <p:sp>
        <p:nvSpPr>
          <p:cNvPr id="468" name="$34,000"/>
          <p:cNvSpPr/>
          <p:nvPr/>
        </p:nvSpPr>
        <p:spPr>
          <a:xfrm>
            <a:off x="8388626" y="2351018"/>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$34,000 </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474" name="Average net charge for a ER visit"/>
          <p:cNvSpPr/>
          <p:nvPr/>
        </p:nvSpPr>
        <p:spPr>
          <a:xfrm>
            <a:off x="5894982" y="2973576"/>
            <a:ext cx="4869505" cy="622301"/>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ER visit</a:t>
            </a:r>
          </a:p>
        </p:txBody>
      </p:sp>
      <p:sp>
        <p:nvSpPr>
          <p:cNvPr id="475" name="$3,750"/>
          <p:cNvSpPr/>
          <p:nvPr/>
        </p:nvSpPr>
        <p:spPr>
          <a:xfrm>
            <a:off x="3738468" y="2973576"/>
            <a:ext cx="2357532" cy="622301"/>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cubicBezTo>
                  <a:pt x="135" y="0"/>
                  <a:pt x="0" y="493"/>
                  <a:pt x="0" y="1102"/>
                </a:cubicBezTo>
                <a:lnTo>
                  <a:pt x="0" y="20498"/>
                </a:lnTo>
                <a:cubicBezTo>
                  <a:pt x="0" y="21107"/>
                  <a:pt x="135" y="21600"/>
                  <a:pt x="302" y="21600"/>
                </a:cubicBezTo>
                <a:lnTo>
                  <a:pt x="19768" y="21600"/>
                </a:lnTo>
                <a:cubicBezTo>
                  <a:pt x="19935" y="21600"/>
                  <a:pt x="20070" y="21107"/>
                  <a:pt x="20070" y="20498"/>
                </a:cubicBezTo>
                <a:lnTo>
                  <a:pt x="20070" y="17281"/>
                </a:lnTo>
                <a:lnTo>
                  <a:pt x="21600" y="10697"/>
                </a:lnTo>
                <a:lnTo>
                  <a:pt x="20070" y="4119"/>
                </a:lnTo>
                <a:lnTo>
                  <a:pt x="20070" y="1102"/>
                </a:lnTo>
                <a:cubicBezTo>
                  <a:pt x="20070" y="493"/>
                  <a:pt x="19935" y="0"/>
                  <a:pt x="19768" y="0"/>
                </a:cubicBezTo>
                <a:lnTo>
                  <a:pt x="302"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$3,750 </a:t>
            </a:r>
          </a:p>
        </p:txBody>
      </p:sp>
    </p:spTree>
    <p:extLst>
      <p:ext uri="{BB962C8B-B14F-4D97-AF65-F5344CB8AC3E}">
        <p14:creationId xmlns:p14="http://schemas.microsoft.com/office/powerpoint/2010/main" val="351792597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6" name="There are 106,000 patients admitted to hospitals each day."/>
          <p:cNvSpPr txBox="1"/>
          <p:nvPr/>
        </p:nvSpPr>
        <p:spPr>
          <a:xfrm>
            <a:off x="7229196" y="1048487"/>
            <a:ext cx="3530064" cy="1302274"/>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There are </a:t>
            </a:r>
            <a:r>
              <a:rPr sz="2650" b="1"/>
              <a:t>106,000</a:t>
            </a:r>
            <a:r>
              <a:rPr sz="2650"/>
              <a:t> patients admitted to hospitals each day.</a:t>
            </a:r>
          </a:p>
        </p:txBody>
      </p:sp>
      <p:sp>
        <p:nvSpPr>
          <p:cNvPr id="467" name="Average net charge for a hospital stay:"/>
          <p:cNvSpPr/>
          <p:nvPr/>
        </p:nvSpPr>
        <p:spPr>
          <a:xfrm>
            <a:off x="3738628" y="2351018"/>
            <a:ext cx="4869505" cy="62230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hospital stay:</a:t>
            </a:r>
          </a:p>
        </p:txBody>
      </p:sp>
      <p:sp>
        <p:nvSpPr>
          <p:cNvPr id="468" name="$34,000"/>
          <p:cNvSpPr/>
          <p:nvPr/>
        </p:nvSpPr>
        <p:spPr>
          <a:xfrm>
            <a:off x="8388626" y="2351018"/>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$34,000 </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474" name="Average net charge for a ER visit"/>
          <p:cNvSpPr/>
          <p:nvPr/>
        </p:nvSpPr>
        <p:spPr>
          <a:xfrm>
            <a:off x="5894982" y="2973576"/>
            <a:ext cx="4869505" cy="622301"/>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ER visit</a:t>
            </a:r>
          </a:p>
        </p:txBody>
      </p:sp>
      <p:sp>
        <p:nvSpPr>
          <p:cNvPr id="475" name="$3,750"/>
          <p:cNvSpPr/>
          <p:nvPr/>
        </p:nvSpPr>
        <p:spPr>
          <a:xfrm>
            <a:off x="3738468" y="2973576"/>
            <a:ext cx="2357532" cy="622301"/>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cubicBezTo>
                  <a:pt x="135" y="0"/>
                  <a:pt x="0" y="493"/>
                  <a:pt x="0" y="1102"/>
                </a:cubicBezTo>
                <a:lnTo>
                  <a:pt x="0" y="20498"/>
                </a:lnTo>
                <a:cubicBezTo>
                  <a:pt x="0" y="21107"/>
                  <a:pt x="135" y="21600"/>
                  <a:pt x="302" y="21600"/>
                </a:cubicBezTo>
                <a:lnTo>
                  <a:pt x="19768" y="21600"/>
                </a:lnTo>
                <a:cubicBezTo>
                  <a:pt x="19935" y="21600"/>
                  <a:pt x="20070" y="21107"/>
                  <a:pt x="20070" y="20498"/>
                </a:cubicBezTo>
                <a:lnTo>
                  <a:pt x="20070" y="17281"/>
                </a:lnTo>
                <a:lnTo>
                  <a:pt x="21600" y="10697"/>
                </a:lnTo>
                <a:lnTo>
                  <a:pt x="20070" y="4119"/>
                </a:lnTo>
                <a:lnTo>
                  <a:pt x="20070" y="1102"/>
                </a:lnTo>
                <a:cubicBezTo>
                  <a:pt x="20070" y="493"/>
                  <a:pt x="19935" y="0"/>
                  <a:pt x="19768" y="0"/>
                </a:cubicBezTo>
                <a:lnTo>
                  <a:pt x="302"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$3,750 </a:t>
            </a:r>
          </a:p>
        </p:txBody>
      </p:sp>
      <p:sp>
        <p:nvSpPr>
          <p:cNvPr id="476" name="Average net charge for a PCP office visit:"/>
          <p:cNvSpPr/>
          <p:nvPr/>
        </p:nvSpPr>
        <p:spPr>
          <a:xfrm>
            <a:off x="3737308" y="3596134"/>
            <a:ext cx="4869505" cy="62230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3800">
                <a:solidFill>
                  <a:srgbClr val="000000"/>
                </a:solidFill>
                <a:latin typeface="Avenir Next Regular"/>
                <a:ea typeface="Avenir Next Regular"/>
                <a:cs typeface="Avenir Next Regular"/>
                <a:sym typeface="Avenir Next Regular"/>
              </a:defRPr>
            </a:pPr>
            <a:r>
              <a:rPr sz="1900" dirty="0"/>
              <a:t>Average </a:t>
            </a:r>
            <a:r>
              <a:rPr sz="1900" b="1" dirty="0"/>
              <a:t>net charge</a:t>
            </a:r>
            <a:r>
              <a:rPr sz="1900" dirty="0"/>
              <a:t> for a PCP office visit:</a:t>
            </a:r>
          </a:p>
        </p:txBody>
      </p:sp>
      <p:sp>
        <p:nvSpPr>
          <p:cNvPr id="477" name="$140"/>
          <p:cNvSpPr/>
          <p:nvPr/>
        </p:nvSpPr>
        <p:spPr>
          <a:xfrm>
            <a:off x="8387306" y="3596134"/>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$140 </a:t>
            </a:r>
          </a:p>
        </p:txBody>
      </p:sp>
    </p:spTree>
    <p:extLst>
      <p:ext uri="{BB962C8B-B14F-4D97-AF65-F5344CB8AC3E}">
        <p14:creationId xmlns:p14="http://schemas.microsoft.com/office/powerpoint/2010/main" val="30333596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Image" descr="Image"/>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5448"/>
            <a:ext cx="2270179" cy="6870347"/>
          </a:xfrm>
          <a:prstGeom prst="rect">
            <a:avLst/>
          </a:prstGeom>
          <a:ln w="12700">
            <a:miter lim="400000"/>
          </a:ln>
        </p:spPr>
      </p:pic>
      <p:sp>
        <p:nvSpPr>
          <p:cNvPr id="463" name="Rectangle"/>
          <p:cNvSpPr/>
          <p:nvPr/>
        </p:nvSpPr>
        <p:spPr>
          <a:xfrm>
            <a:off x="1763948" y="4222388"/>
            <a:ext cx="505144" cy="635001"/>
          </a:xfrm>
          <a:prstGeom prst="rect">
            <a:avLst/>
          </a:prstGeom>
          <a:solidFill>
            <a:srgbClr val="1026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64" name="There is tremendous variation in admission rates of medicare patients among physicians"/>
          <p:cNvSpPr/>
          <p:nvPr/>
        </p:nvSpPr>
        <p:spPr>
          <a:xfrm>
            <a:off x="3741908" y="4218435"/>
            <a:ext cx="7027890" cy="1052722"/>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There is tremendous </a:t>
            </a:r>
            <a:r>
              <a:rPr sz="2650" b="1" dirty="0"/>
              <a:t>variation</a:t>
            </a:r>
            <a:r>
              <a:rPr sz="2650" dirty="0"/>
              <a:t> in admission rates of </a:t>
            </a:r>
            <a:r>
              <a:rPr lang="en-US" sz="2650" dirty="0"/>
              <a:t>M</a:t>
            </a:r>
            <a:r>
              <a:rPr sz="2650" dirty="0"/>
              <a:t>edicare patients among physicians</a:t>
            </a:r>
          </a:p>
        </p:txBody>
      </p:sp>
      <p:sp>
        <p:nvSpPr>
          <p:cNvPr id="465" name="Every day, emergency physicians in U.S. manage about 411,000 patients."/>
          <p:cNvSpPr txBox="1"/>
          <p:nvPr/>
        </p:nvSpPr>
        <p:spPr>
          <a:xfrm>
            <a:off x="3736440" y="1050288"/>
            <a:ext cx="3492755" cy="1298672"/>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1097253">
              <a:lnSpc>
                <a:spcPct val="80000"/>
              </a:lnSpc>
              <a:defRPr sz="4769" spc="-95">
                <a:solidFill>
                  <a:srgbClr val="000000"/>
                </a:solidFill>
                <a:latin typeface="Avenir Next Regular"/>
                <a:ea typeface="Avenir Next Regular"/>
                <a:cs typeface="Avenir Next Regular"/>
                <a:sym typeface="Avenir Next Regular"/>
              </a:defRPr>
            </a:pPr>
            <a:r>
              <a:rPr sz="2385"/>
              <a:t>Every day, emergency physicians in U.S. manage about </a:t>
            </a:r>
            <a:r>
              <a:rPr sz="2385" b="1"/>
              <a:t>411,000</a:t>
            </a:r>
            <a:r>
              <a:rPr sz="2385"/>
              <a:t> patients.</a:t>
            </a:r>
          </a:p>
        </p:txBody>
      </p:sp>
      <p:sp>
        <p:nvSpPr>
          <p:cNvPr id="466" name="There are 106,000 patients admitted to hospitals each day."/>
          <p:cNvSpPr txBox="1"/>
          <p:nvPr/>
        </p:nvSpPr>
        <p:spPr>
          <a:xfrm>
            <a:off x="7229196" y="1048487"/>
            <a:ext cx="3530064" cy="1302274"/>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300" spc="-105">
                <a:solidFill>
                  <a:srgbClr val="000000"/>
                </a:solidFill>
                <a:latin typeface="Avenir Next Regular"/>
                <a:ea typeface="Avenir Next Regular"/>
                <a:cs typeface="Avenir Next Regular"/>
                <a:sym typeface="Avenir Next Regular"/>
              </a:defRPr>
            </a:pPr>
            <a:r>
              <a:rPr sz="2650"/>
              <a:t>There are </a:t>
            </a:r>
            <a:r>
              <a:rPr sz="2650" b="1"/>
              <a:t>106,000</a:t>
            </a:r>
            <a:r>
              <a:rPr sz="2650"/>
              <a:t> patients admitted to hospitals each day.</a:t>
            </a:r>
          </a:p>
        </p:txBody>
      </p:sp>
      <p:sp>
        <p:nvSpPr>
          <p:cNvPr id="467" name="Average net charge for a hospital stay:"/>
          <p:cNvSpPr/>
          <p:nvPr/>
        </p:nvSpPr>
        <p:spPr>
          <a:xfrm>
            <a:off x="3738628" y="2351018"/>
            <a:ext cx="4869505" cy="62230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hospital stay:</a:t>
            </a:r>
          </a:p>
        </p:txBody>
      </p:sp>
      <p:sp>
        <p:nvSpPr>
          <p:cNvPr id="468" name="$34,000"/>
          <p:cNvSpPr/>
          <p:nvPr/>
        </p:nvSpPr>
        <p:spPr>
          <a:xfrm>
            <a:off x="8388626" y="2351018"/>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$34,000 </a:t>
            </a:r>
          </a:p>
        </p:txBody>
      </p:sp>
      <p:sp>
        <p:nvSpPr>
          <p:cNvPr id="469" name="Tremendous Opportunity"/>
          <p:cNvSpPr txBox="1"/>
          <p:nvPr/>
        </p:nvSpPr>
        <p:spPr>
          <a:xfrm>
            <a:off x="4293565" y="278708"/>
            <a:ext cx="5895124"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365188">
              <a:lnSpc>
                <a:spcPct val="80000"/>
              </a:lnSpc>
              <a:defRPr sz="7760" b="1" spc="-155">
                <a:solidFill>
                  <a:srgbClr val="000000"/>
                </a:solidFill>
                <a:latin typeface="Avenir Next Regular"/>
                <a:ea typeface="Avenir Next Regular"/>
                <a:cs typeface="Avenir Next Regular"/>
                <a:sym typeface="Avenir Next Regular"/>
              </a:defRPr>
            </a:lvl1pPr>
          </a:lstStyle>
          <a:p>
            <a:pPr algn="ctr"/>
            <a:r>
              <a:rPr sz="3880" dirty="0"/>
              <a:t>Tremendous Opportunity</a:t>
            </a:r>
          </a:p>
        </p:txBody>
      </p:sp>
      <p:sp>
        <p:nvSpPr>
          <p:cNvPr id="470" name="Rectangle"/>
          <p:cNvSpPr/>
          <p:nvPr/>
        </p:nvSpPr>
        <p:spPr>
          <a:xfrm>
            <a:off x="2264683" y="6147113"/>
            <a:ext cx="10429008" cy="732982"/>
          </a:xfrm>
          <a:prstGeom prst="rect">
            <a:avLst/>
          </a:prstGeom>
          <a:solidFill>
            <a:srgbClr val="15324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pic>
        <p:nvPicPr>
          <p:cNvPr id="471" name="Image" descr="Image"/>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1097221" y="6156970"/>
            <a:ext cx="1056445" cy="700705"/>
          </a:xfrm>
          <a:prstGeom prst="rect">
            <a:avLst/>
          </a:prstGeom>
          <a:ln w="12700">
            <a:miter lim="400000"/>
          </a:ln>
        </p:spPr>
      </p:pic>
      <p:pic>
        <p:nvPicPr>
          <p:cNvPr id="47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78921" y="6151356"/>
            <a:ext cx="1816129" cy="724439"/>
          </a:xfrm>
          <a:prstGeom prst="rect">
            <a:avLst/>
          </a:prstGeom>
          <a:ln w="12700">
            <a:miter lim="400000"/>
          </a:ln>
        </p:spPr>
      </p:pic>
      <p:pic>
        <p:nvPicPr>
          <p:cNvPr id="47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0367" y="5807652"/>
            <a:ext cx="2109459" cy="1004056"/>
          </a:xfrm>
          <a:prstGeom prst="rect">
            <a:avLst/>
          </a:prstGeom>
          <a:ln w="12700">
            <a:miter lim="400000"/>
          </a:ln>
        </p:spPr>
      </p:pic>
      <p:sp>
        <p:nvSpPr>
          <p:cNvPr id="474" name="Average net charge for a ER visit"/>
          <p:cNvSpPr/>
          <p:nvPr/>
        </p:nvSpPr>
        <p:spPr>
          <a:xfrm>
            <a:off x="5894982" y="2973576"/>
            <a:ext cx="4869505" cy="622301"/>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4000">
                <a:solidFill>
                  <a:srgbClr val="000000"/>
                </a:solidFill>
                <a:latin typeface="Avenir Next Regular"/>
                <a:ea typeface="Avenir Next Regular"/>
                <a:cs typeface="Avenir Next Regular"/>
                <a:sym typeface="Avenir Next Regular"/>
              </a:defRPr>
            </a:pPr>
            <a:r>
              <a:rPr sz="2000"/>
              <a:t>Average </a:t>
            </a:r>
            <a:r>
              <a:rPr sz="2000" b="1"/>
              <a:t>net charge</a:t>
            </a:r>
            <a:r>
              <a:rPr sz="2000"/>
              <a:t> for a ER visit</a:t>
            </a:r>
          </a:p>
        </p:txBody>
      </p:sp>
      <p:sp>
        <p:nvSpPr>
          <p:cNvPr id="475" name="$3,750"/>
          <p:cNvSpPr/>
          <p:nvPr/>
        </p:nvSpPr>
        <p:spPr>
          <a:xfrm>
            <a:off x="3738468" y="2973576"/>
            <a:ext cx="2357532" cy="622301"/>
          </a:xfrm>
          <a:custGeom>
            <a:avLst/>
            <a:gdLst/>
            <a:ahLst/>
            <a:cxnLst>
              <a:cxn ang="0">
                <a:pos x="wd2" y="hd2"/>
              </a:cxn>
              <a:cxn ang="5400000">
                <a:pos x="wd2" y="hd2"/>
              </a:cxn>
              <a:cxn ang="10800000">
                <a:pos x="wd2" y="hd2"/>
              </a:cxn>
              <a:cxn ang="16200000">
                <a:pos x="wd2" y="hd2"/>
              </a:cxn>
            </a:cxnLst>
            <a:rect l="0" t="0" r="r" b="b"/>
            <a:pathLst>
              <a:path w="21600" h="21600" extrusionOk="0">
                <a:moveTo>
                  <a:pt x="302" y="0"/>
                </a:moveTo>
                <a:cubicBezTo>
                  <a:pt x="135" y="0"/>
                  <a:pt x="0" y="493"/>
                  <a:pt x="0" y="1102"/>
                </a:cubicBezTo>
                <a:lnTo>
                  <a:pt x="0" y="20498"/>
                </a:lnTo>
                <a:cubicBezTo>
                  <a:pt x="0" y="21107"/>
                  <a:pt x="135" y="21600"/>
                  <a:pt x="302" y="21600"/>
                </a:cubicBezTo>
                <a:lnTo>
                  <a:pt x="19768" y="21600"/>
                </a:lnTo>
                <a:cubicBezTo>
                  <a:pt x="19935" y="21600"/>
                  <a:pt x="20070" y="21107"/>
                  <a:pt x="20070" y="20498"/>
                </a:cubicBezTo>
                <a:lnTo>
                  <a:pt x="20070" y="17281"/>
                </a:lnTo>
                <a:lnTo>
                  <a:pt x="21600" y="10697"/>
                </a:lnTo>
                <a:lnTo>
                  <a:pt x="20070" y="4119"/>
                </a:lnTo>
                <a:lnTo>
                  <a:pt x="20070" y="1102"/>
                </a:lnTo>
                <a:cubicBezTo>
                  <a:pt x="20070" y="493"/>
                  <a:pt x="19935" y="0"/>
                  <a:pt x="19768" y="0"/>
                </a:cubicBezTo>
                <a:lnTo>
                  <a:pt x="302"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$3,750 </a:t>
            </a:r>
          </a:p>
        </p:txBody>
      </p:sp>
      <p:sp>
        <p:nvSpPr>
          <p:cNvPr id="476" name="Average net charge for a PCP office visit:"/>
          <p:cNvSpPr/>
          <p:nvPr/>
        </p:nvSpPr>
        <p:spPr>
          <a:xfrm>
            <a:off x="3737308" y="3596134"/>
            <a:ext cx="4869505" cy="62230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3800">
                <a:solidFill>
                  <a:srgbClr val="000000"/>
                </a:solidFill>
                <a:latin typeface="Avenir Next Regular"/>
                <a:ea typeface="Avenir Next Regular"/>
                <a:cs typeface="Avenir Next Regular"/>
                <a:sym typeface="Avenir Next Regular"/>
              </a:defRPr>
            </a:pPr>
            <a:r>
              <a:rPr sz="1900" dirty="0"/>
              <a:t>Average </a:t>
            </a:r>
            <a:r>
              <a:rPr sz="1900" b="1" dirty="0"/>
              <a:t>net charge</a:t>
            </a:r>
            <a:r>
              <a:rPr sz="1900" dirty="0"/>
              <a:t> for a PCP office visit:</a:t>
            </a:r>
          </a:p>
        </p:txBody>
      </p:sp>
      <p:sp>
        <p:nvSpPr>
          <p:cNvPr id="477" name="$140"/>
          <p:cNvSpPr/>
          <p:nvPr/>
        </p:nvSpPr>
        <p:spPr>
          <a:xfrm>
            <a:off x="8387306" y="3596134"/>
            <a:ext cx="2377519" cy="622301"/>
          </a:xfrm>
          <a:custGeom>
            <a:avLst/>
            <a:gdLst/>
            <a:ahLst/>
            <a:cxnLst>
              <a:cxn ang="0">
                <a:pos x="wd2" y="hd2"/>
              </a:cxn>
              <a:cxn ang="5400000">
                <a:pos x="wd2" y="hd2"/>
              </a:cxn>
              <a:cxn ang="10800000">
                <a:pos x="wd2" y="hd2"/>
              </a:cxn>
              <a:cxn ang="16200000">
                <a:pos x="wd2" y="hd2"/>
              </a:cxn>
            </a:cxnLst>
            <a:rect l="0" t="0" r="r" b="b"/>
            <a:pathLst>
              <a:path w="21600" h="21600" extrusionOk="0">
                <a:moveTo>
                  <a:pt x="1871" y="0"/>
                </a:moveTo>
                <a:cubicBezTo>
                  <a:pt x="1705" y="0"/>
                  <a:pt x="1570" y="493"/>
                  <a:pt x="1570" y="1102"/>
                </a:cubicBezTo>
                <a:lnTo>
                  <a:pt x="1570" y="3871"/>
                </a:lnTo>
                <a:lnTo>
                  <a:pt x="0" y="10456"/>
                </a:lnTo>
                <a:lnTo>
                  <a:pt x="1570" y="17040"/>
                </a:lnTo>
                <a:lnTo>
                  <a:pt x="1570" y="20498"/>
                </a:lnTo>
                <a:cubicBezTo>
                  <a:pt x="1570" y="21107"/>
                  <a:pt x="1705" y="21600"/>
                  <a:pt x="1871" y="21600"/>
                </a:cubicBezTo>
                <a:lnTo>
                  <a:pt x="21299" y="21600"/>
                </a:lnTo>
                <a:cubicBezTo>
                  <a:pt x="21465" y="21600"/>
                  <a:pt x="21600" y="21107"/>
                  <a:pt x="21600" y="20498"/>
                </a:cubicBezTo>
                <a:lnTo>
                  <a:pt x="21600" y="1102"/>
                </a:lnTo>
                <a:cubicBezTo>
                  <a:pt x="21600" y="493"/>
                  <a:pt x="21465" y="0"/>
                  <a:pt x="21299" y="0"/>
                </a:cubicBezTo>
                <a:lnTo>
                  <a:pt x="1871" y="0"/>
                </a:lnTo>
                <a:close/>
              </a:path>
            </a:pathLst>
          </a:custGeom>
          <a:solidFill>
            <a:srgbClr val="FFFFF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a:lnSpc>
                <a:spcPct val="80000"/>
              </a:lnSpc>
              <a:defRPr sz="5300" b="1" spc="-105">
                <a:solidFill>
                  <a:srgbClr val="000000"/>
                </a:solidFill>
                <a:latin typeface="Avenir Next Regular"/>
                <a:ea typeface="Avenir Next Regular"/>
                <a:cs typeface="Avenir Next Regular"/>
                <a:sym typeface="Avenir Next Regular"/>
              </a:defRPr>
            </a:lvl1pPr>
          </a:lstStyle>
          <a:p>
            <a:pPr algn="ctr"/>
            <a:r>
              <a:rPr sz="2650"/>
              <a:t>$140 </a:t>
            </a:r>
          </a:p>
        </p:txBody>
      </p:sp>
    </p:spTree>
    <p:extLst>
      <p:ext uri="{BB962C8B-B14F-4D97-AF65-F5344CB8AC3E}">
        <p14:creationId xmlns:p14="http://schemas.microsoft.com/office/powerpoint/2010/main" val="1334848879"/>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68;p1">
            <a:extLst>
              <a:ext uri="{FF2B5EF4-FFF2-40B4-BE49-F238E27FC236}">
                <a16:creationId xmlns:a16="http://schemas.microsoft.com/office/drawing/2014/main" id="{E52B1272-1E1D-784A-A60E-102E499291F8}"/>
              </a:ext>
            </a:extLst>
          </p:cNvPr>
          <p:cNvSpPr txBox="1">
            <a:spLocks/>
          </p:cNvSpPr>
          <p:nvPr/>
        </p:nvSpPr>
        <p:spPr>
          <a:xfrm>
            <a:off x="897273" y="2687306"/>
            <a:ext cx="6079997" cy="2223128"/>
          </a:xfrm>
          <a:prstGeom prst="rect">
            <a:avLst/>
          </a:prstGeom>
          <a:noFill/>
          <a:ln>
            <a:noFill/>
          </a:ln>
        </p:spPr>
        <p:txBody>
          <a:bodyPr spcFirstLastPara="1" wrap="square" lIns="91425" tIns="45700" rIns="91425" bIns="45700" anchor="b" anchorCtr="0">
            <a:noAutofit/>
          </a:bodyPr>
          <a:lst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stStyle>
          <a:p>
            <a:pPr>
              <a:buSzPts val="3600"/>
            </a:pPr>
            <a:r>
              <a:rPr lang="en-US" dirty="0">
                <a:solidFill>
                  <a:schemeClr val="bg1"/>
                </a:solidFill>
              </a:rPr>
              <a:t>Session 6B: Emergency Department Management - A New Potential To Improve Health Care</a:t>
            </a:r>
          </a:p>
        </p:txBody>
      </p:sp>
      <p:sp>
        <p:nvSpPr>
          <p:cNvPr id="7" name="Google Shape;70;p1">
            <a:extLst>
              <a:ext uri="{FF2B5EF4-FFF2-40B4-BE49-F238E27FC236}">
                <a16:creationId xmlns:a16="http://schemas.microsoft.com/office/drawing/2014/main" id="{403CB82E-8066-974A-A123-CB0DE265416A}"/>
              </a:ext>
            </a:extLst>
          </p:cNvPr>
          <p:cNvSpPr txBox="1">
            <a:spLocks/>
          </p:cNvSpPr>
          <p:nvPr/>
        </p:nvSpPr>
        <p:spPr>
          <a:xfrm>
            <a:off x="7808483" y="5129987"/>
            <a:ext cx="6007273" cy="1368371"/>
          </a:xfrm>
          <a:prstGeom prst="rect">
            <a:avLst/>
          </a:prstGeom>
          <a:noFill/>
          <a:ln>
            <a:noFill/>
          </a:ln>
        </p:spPr>
        <p:txBody>
          <a:bodyPr spcFirstLastPara="1" wrap="square" lIns="91425" tIns="0" rIns="91425"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300"/>
              <a:buFont typeface="Arial" panose="020B0604020202020204" pitchFamily="34" charset="0"/>
              <a:buNone/>
            </a:pPr>
            <a:r>
              <a:rPr lang="en-US" sz="3500" dirty="0">
                <a:solidFill>
                  <a:schemeClr val="bg1"/>
                </a:solidFill>
              </a:rPr>
              <a:t>Presenters: </a:t>
            </a:r>
          </a:p>
          <a:p>
            <a:pPr marL="0" indent="0">
              <a:spcBef>
                <a:spcPts val="0"/>
              </a:spcBef>
              <a:buSzPts val="1300"/>
              <a:buNone/>
            </a:pPr>
            <a:r>
              <a:rPr lang="en-US" sz="1700" dirty="0">
                <a:solidFill>
                  <a:schemeClr val="bg1"/>
                </a:solidFill>
              </a:rPr>
              <a:t>David V. Axene, FSA, FCA, CERA, MAAA</a:t>
            </a:r>
          </a:p>
          <a:p>
            <a:pPr marL="0" indent="0">
              <a:spcBef>
                <a:spcPts val="0"/>
              </a:spcBef>
              <a:buSzPts val="1300"/>
              <a:buNone/>
            </a:pPr>
            <a:r>
              <a:rPr lang="en-US" sz="1700" dirty="0">
                <a:solidFill>
                  <a:schemeClr val="bg1"/>
                </a:solidFill>
              </a:rPr>
              <a:t>Erik D. Axene, MD, FACEP, MA</a:t>
            </a:r>
          </a:p>
          <a:p>
            <a:pPr marL="0" indent="0">
              <a:spcBef>
                <a:spcPts val="0"/>
              </a:spcBef>
              <a:buSzPts val="1300"/>
              <a:buNone/>
            </a:pPr>
            <a:endParaRPr lang="en-US" sz="1700" dirty="0">
              <a:solidFill>
                <a:schemeClr val="bg1"/>
              </a:solidFill>
            </a:endParaRPr>
          </a:p>
          <a:p>
            <a:pPr marL="0" indent="0">
              <a:spcBef>
                <a:spcPts val="0"/>
              </a:spcBef>
              <a:buSzPts val="1300"/>
              <a:buNone/>
            </a:pPr>
            <a:endParaRPr lang="en-US" sz="1400" dirty="0">
              <a:solidFill>
                <a:schemeClr val="bg1"/>
              </a:solidFill>
            </a:endParaRPr>
          </a:p>
          <a:p>
            <a:pPr marL="0" indent="0">
              <a:spcBef>
                <a:spcPts val="0"/>
              </a:spcBef>
              <a:buSzPts val="1300"/>
            </a:pPr>
            <a:endParaRPr lang="en-US" dirty="0"/>
          </a:p>
        </p:txBody>
      </p:sp>
      <p:sp>
        <p:nvSpPr>
          <p:cNvPr id="8" name="Google Shape;71;p1">
            <a:extLst>
              <a:ext uri="{FF2B5EF4-FFF2-40B4-BE49-F238E27FC236}">
                <a16:creationId xmlns:a16="http://schemas.microsoft.com/office/drawing/2014/main" id="{75C01300-7E7B-454A-B9E9-A1E950401D91}"/>
              </a:ext>
            </a:extLst>
          </p:cNvPr>
          <p:cNvSpPr txBox="1">
            <a:spLocks/>
          </p:cNvSpPr>
          <p:nvPr/>
        </p:nvSpPr>
        <p:spPr>
          <a:xfrm>
            <a:off x="897273" y="5046699"/>
            <a:ext cx="4572710" cy="166577"/>
          </a:xfrm>
          <a:prstGeom prst="rect">
            <a:avLst/>
          </a:prstGeom>
          <a:noFill/>
          <a:ln>
            <a:noFill/>
          </a:ln>
        </p:spPr>
        <p:txBody>
          <a:bodyPr spcFirstLastPara="1" wrap="square" lIns="91425" tIns="0" rIns="91425"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200"/>
              <a:buFont typeface="Calibri"/>
              <a:buNone/>
            </a:pPr>
            <a:r>
              <a:rPr lang="en-US" dirty="0">
                <a:solidFill>
                  <a:schemeClr val="bg1"/>
                </a:solidFill>
              </a:rPr>
              <a:t>July 13, 2023</a:t>
            </a:r>
          </a:p>
        </p:txBody>
      </p:sp>
      <p:sp>
        <p:nvSpPr>
          <p:cNvPr id="9" name="Google Shape;70;p1">
            <a:extLst>
              <a:ext uri="{FF2B5EF4-FFF2-40B4-BE49-F238E27FC236}">
                <a16:creationId xmlns:a16="http://schemas.microsoft.com/office/drawing/2014/main" id="{84D0EB14-D3D4-8048-AC3D-758A11C9C470}"/>
              </a:ext>
            </a:extLst>
          </p:cNvPr>
          <p:cNvSpPr txBox="1">
            <a:spLocks/>
          </p:cNvSpPr>
          <p:nvPr/>
        </p:nvSpPr>
        <p:spPr>
          <a:xfrm>
            <a:off x="7808483" y="4232953"/>
            <a:ext cx="6007272" cy="813746"/>
          </a:xfrm>
          <a:prstGeom prst="rect">
            <a:avLst/>
          </a:prstGeom>
          <a:noFill/>
          <a:ln>
            <a:noFill/>
          </a:ln>
        </p:spPr>
        <p:txBody>
          <a:bodyPr spcFirstLastPara="1" wrap="square" lIns="91425" tIns="0" rIns="91425" b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lt1"/>
              </a:buClr>
              <a:buSzPts val="1300"/>
              <a:buFont typeface="Arial" panose="020B0604020202020204" pitchFamily="34" charset="0"/>
              <a:buNone/>
            </a:pPr>
            <a:r>
              <a:rPr lang="en-US" sz="3500" dirty="0">
                <a:solidFill>
                  <a:schemeClr val="bg1"/>
                </a:solidFill>
              </a:rPr>
              <a:t>Moderator: </a:t>
            </a:r>
          </a:p>
          <a:p>
            <a:pPr marL="0" indent="0">
              <a:spcBef>
                <a:spcPts val="0"/>
              </a:spcBef>
              <a:buSzPts val="1300"/>
              <a:buNone/>
            </a:pPr>
            <a:r>
              <a:rPr lang="en-US" sz="1700" dirty="0">
                <a:solidFill>
                  <a:schemeClr val="bg1"/>
                </a:solidFill>
              </a:rPr>
              <a:t>David V. Axene, FSA, FCA, CERA, MAAA</a:t>
            </a:r>
          </a:p>
          <a:p>
            <a:pPr marL="0" indent="0">
              <a:spcBef>
                <a:spcPts val="0"/>
              </a:spcBef>
              <a:buSzPts val="1300"/>
              <a:buNone/>
            </a:pPr>
            <a:r>
              <a:rPr lang="en-US" dirty="0"/>
              <a:t>`</a:t>
            </a:r>
          </a:p>
        </p:txBody>
      </p:sp>
      <p:pic>
        <p:nvPicPr>
          <p:cNvPr id="5" name="Picture 4" descr="A picture containing text, sign, tableware, dishware&#10;&#10;Description automatically generated">
            <a:extLst>
              <a:ext uri="{FF2B5EF4-FFF2-40B4-BE49-F238E27FC236}">
                <a16:creationId xmlns:a16="http://schemas.microsoft.com/office/drawing/2014/main" id="{D81716C8-75AB-F150-6117-DEEEBA28E0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7888" y="553663"/>
            <a:ext cx="1932940" cy="886234"/>
          </a:xfrm>
          <a:prstGeom prst="rect">
            <a:avLst/>
          </a:prstGeom>
        </p:spPr>
      </p:pic>
    </p:spTree>
    <p:extLst>
      <p:ext uri="{BB962C8B-B14F-4D97-AF65-F5344CB8AC3E}">
        <p14:creationId xmlns:p14="http://schemas.microsoft.com/office/powerpoint/2010/main" val="236129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683" y="0"/>
            <a:ext cx="12136634" cy="6858000"/>
          </a:xfrm>
          <a:prstGeom prst="rect">
            <a:avLst/>
          </a:prstGeom>
          <a:ln w="12700">
            <a:miter lim="400000"/>
          </a:ln>
        </p:spPr>
      </p:pic>
      <p:sp>
        <p:nvSpPr>
          <p:cNvPr id="480" name="Rectangle"/>
          <p:cNvSpPr/>
          <p:nvPr/>
        </p:nvSpPr>
        <p:spPr>
          <a:xfrm>
            <a:off x="8779237" y="4174799"/>
            <a:ext cx="1456270" cy="635001"/>
          </a:xfrm>
          <a:prstGeom prst="rect">
            <a:avLst/>
          </a:prstGeom>
          <a:solidFill>
            <a:srgbClr val="173554"/>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1" name="Rectangle"/>
          <p:cNvSpPr/>
          <p:nvPr/>
        </p:nvSpPr>
        <p:spPr>
          <a:xfrm>
            <a:off x="6445069" y="4174799"/>
            <a:ext cx="1456270" cy="635001"/>
          </a:xfrm>
          <a:prstGeom prst="rect">
            <a:avLst/>
          </a:prstGeom>
          <a:solidFill>
            <a:srgbClr val="15325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2" name="Rectangle"/>
          <p:cNvSpPr/>
          <p:nvPr/>
        </p:nvSpPr>
        <p:spPr>
          <a:xfrm>
            <a:off x="7959486" y="4174799"/>
            <a:ext cx="884806" cy="635001"/>
          </a:xfrm>
          <a:prstGeom prst="rect">
            <a:avLst/>
          </a:prstGeom>
          <a:solidFill>
            <a:srgbClr val="16345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3" name="What percent of ER visits were determined to be Non-emergent?…"/>
          <p:cNvSpPr txBox="1">
            <a:spLocks noGrp="1"/>
          </p:cNvSpPr>
          <p:nvPr>
            <p:ph type="title" idx="4294967295"/>
          </p:nvPr>
        </p:nvSpPr>
        <p:spPr>
          <a:xfrm>
            <a:off x="2369350" y="1407982"/>
            <a:ext cx="7453301" cy="3399984"/>
          </a:xfrm>
          <a:prstGeom prst="rect">
            <a:avLst/>
          </a:prstGeom>
          <a:solidFill>
            <a:srgbClr val="F6DCE8"/>
          </a:solidFill>
          <a:ln w="25400">
            <a:solidFill>
              <a:srgbClr val="000000"/>
            </a:solidFill>
          </a:ln>
        </p:spPr>
        <p:txBody>
          <a:bodyPr anchor="ctr">
            <a:noAutofit/>
          </a:bodyPr>
          <a:lstStyle/>
          <a:p>
            <a:pPr algn="ctr" defTabSz="396240">
              <a:lnSpc>
                <a:spcPct val="100000"/>
              </a:lnSpc>
              <a:defRPr sz="5280" spc="0">
                <a:latin typeface="Avenir Next Regular"/>
                <a:ea typeface="Avenir Next Regular"/>
                <a:cs typeface="Avenir Next Regular"/>
                <a:sym typeface="Avenir Next Regular"/>
              </a:defRPr>
            </a:pPr>
            <a:r>
              <a:rPr sz="2800" dirty="0"/>
              <a:t>What percent of ER visits were determined to be Non-emergent?</a:t>
            </a:r>
          </a:p>
          <a:p>
            <a:pPr algn="ctr" defTabSz="396240">
              <a:lnSpc>
                <a:spcPct val="100000"/>
              </a:lnSpc>
              <a:defRPr sz="5280" b="0" spc="0">
                <a:latin typeface="Avenir Next Regular"/>
                <a:ea typeface="Avenir Next Regular"/>
                <a:cs typeface="Avenir Next Regular"/>
                <a:sym typeface="Avenir Next Regular"/>
              </a:defRPr>
            </a:pPr>
            <a:r>
              <a:rPr sz="2800" dirty="0"/>
              <a:t>a. 10%</a:t>
            </a:r>
          </a:p>
          <a:p>
            <a:pPr algn="ctr" defTabSz="396240">
              <a:lnSpc>
                <a:spcPct val="100000"/>
              </a:lnSpc>
              <a:defRPr sz="5280" b="0" spc="0">
                <a:latin typeface="Avenir Next Regular"/>
                <a:ea typeface="Avenir Next Regular"/>
                <a:cs typeface="Avenir Next Regular"/>
                <a:sym typeface="Avenir Next Regular"/>
              </a:defRPr>
            </a:pPr>
            <a:r>
              <a:rPr sz="2800" dirty="0"/>
              <a:t>b. 20%</a:t>
            </a:r>
          </a:p>
          <a:p>
            <a:pPr algn="ctr" defTabSz="396240">
              <a:lnSpc>
                <a:spcPct val="100000"/>
              </a:lnSpc>
              <a:defRPr sz="5280" b="0" spc="0">
                <a:latin typeface="Avenir Next Regular"/>
                <a:ea typeface="Avenir Next Regular"/>
                <a:cs typeface="Avenir Next Regular"/>
                <a:sym typeface="Avenir Next Regular"/>
              </a:defRPr>
            </a:pPr>
            <a:r>
              <a:rPr sz="2800" dirty="0"/>
              <a:t>c. 30%</a:t>
            </a:r>
          </a:p>
          <a:p>
            <a:pPr algn="ctr" defTabSz="396240">
              <a:lnSpc>
                <a:spcPct val="100000"/>
              </a:lnSpc>
              <a:defRPr sz="5280" b="0" spc="0">
                <a:latin typeface="Avenir Next Regular"/>
                <a:ea typeface="Avenir Next Regular"/>
                <a:cs typeface="Avenir Next Regular"/>
                <a:sym typeface="Avenir Next Regular"/>
              </a:defRPr>
            </a:pPr>
            <a:r>
              <a:rPr sz="2800" dirty="0"/>
              <a:t>d. 40%</a:t>
            </a:r>
          </a:p>
          <a:p>
            <a:pPr algn="ctr" defTabSz="396240">
              <a:lnSpc>
                <a:spcPct val="100000"/>
              </a:lnSpc>
              <a:defRPr sz="5280" b="0" spc="0">
                <a:latin typeface="Avenir Next Regular"/>
                <a:ea typeface="Avenir Next Regular"/>
                <a:cs typeface="Avenir Next Regular"/>
                <a:sym typeface="Avenir Next Regular"/>
              </a:defRPr>
            </a:pPr>
            <a:r>
              <a:rPr sz="2800" dirty="0"/>
              <a:t>e. 50%</a:t>
            </a:r>
          </a:p>
        </p:txBody>
      </p:sp>
      <p:sp>
        <p:nvSpPr>
          <p:cNvPr id="484" name="NYU study: Emergent, Intermediate, Non-emergent…"/>
          <p:cNvSpPr txBox="1"/>
          <p:nvPr/>
        </p:nvSpPr>
        <p:spPr>
          <a:xfrm>
            <a:off x="2370651" y="4867768"/>
            <a:ext cx="7450698" cy="58562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228600">
              <a:defRPr sz="3200">
                <a:solidFill>
                  <a:srgbClr val="000000"/>
                </a:solidFill>
                <a:latin typeface="Avenir Next Regular"/>
                <a:ea typeface="Avenir Next Regular"/>
                <a:cs typeface="Avenir Next Regular"/>
                <a:sym typeface="Avenir Next Regular"/>
              </a:defRPr>
            </a:pPr>
            <a:r>
              <a:rPr sz="1600" dirty="0"/>
              <a:t>NYU study: Emergent, Intermediate, Non-emergent</a:t>
            </a:r>
          </a:p>
          <a:p>
            <a:pPr algn="ctr" defTabSz="228600">
              <a:defRPr sz="1200">
                <a:solidFill>
                  <a:srgbClr val="000000"/>
                </a:solidFill>
                <a:latin typeface="Avenir Next Regular"/>
                <a:ea typeface="Avenir Next Regular"/>
                <a:cs typeface="Avenir Next Regular"/>
                <a:sym typeface="Avenir Next Regular"/>
              </a:defRPr>
            </a:pPr>
            <a:r>
              <a:rPr sz="600" dirty="0"/>
              <a:t>Sabina </a:t>
            </a:r>
            <a:r>
              <a:rPr sz="600" dirty="0" err="1"/>
              <a:t>Ohri</a:t>
            </a:r>
            <a:r>
              <a:rPr sz="600" dirty="0"/>
              <a:t> Gandhi, Lindsay </a:t>
            </a:r>
            <a:r>
              <a:rPr sz="600" dirty="0" err="1"/>
              <a:t>Sabik</a:t>
            </a:r>
            <a:r>
              <a:rPr sz="600" dirty="0"/>
              <a:t>. Emergency department visit classification using the NYU algorithm. Am J </a:t>
            </a:r>
            <a:r>
              <a:rPr sz="600" dirty="0" err="1"/>
              <a:t>Manag</a:t>
            </a:r>
            <a:r>
              <a:rPr sz="600" dirty="0"/>
              <a:t> Care. 2014 Apr;20(4):315-20. </a:t>
            </a:r>
          </a:p>
        </p:txBody>
      </p:sp>
      <p:sp>
        <p:nvSpPr>
          <p:cNvPr id="485" name="Square"/>
          <p:cNvSpPr/>
          <p:nvPr/>
        </p:nvSpPr>
        <p:spPr>
          <a:xfrm>
            <a:off x="1898346" y="4304403"/>
            <a:ext cx="482941" cy="484966"/>
          </a:xfrm>
          <a:prstGeom prst="rect">
            <a:avLst/>
          </a:prstGeom>
          <a:solidFill>
            <a:srgbClr val="1027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80" name="Rectangle"/>
          <p:cNvSpPr/>
          <p:nvPr/>
        </p:nvSpPr>
        <p:spPr>
          <a:xfrm>
            <a:off x="8779237" y="4174799"/>
            <a:ext cx="1456270" cy="635001"/>
          </a:xfrm>
          <a:prstGeom prst="rect">
            <a:avLst/>
          </a:prstGeom>
          <a:solidFill>
            <a:srgbClr val="173554"/>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1" name="Rectangle"/>
          <p:cNvSpPr/>
          <p:nvPr/>
        </p:nvSpPr>
        <p:spPr>
          <a:xfrm>
            <a:off x="6445069" y="4174799"/>
            <a:ext cx="1456270" cy="635001"/>
          </a:xfrm>
          <a:prstGeom prst="rect">
            <a:avLst/>
          </a:prstGeom>
          <a:solidFill>
            <a:srgbClr val="15325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2" name="Rectangle"/>
          <p:cNvSpPr/>
          <p:nvPr/>
        </p:nvSpPr>
        <p:spPr>
          <a:xfrm>
            <a:off x="7959486" y="4174799"/>
            <a:ext cx="884806" cy="635001"/>
          </a:xfrm>
          <a:prstGeom prst="rect">
            <a:avLst/>
          </a:prstGeom>
          <a:solidFill>
            <a:srgbClr val="16345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3" name="What percent of ER visits were determined to be Non-emergent?…"/>
          <p:cNvSpPr txBox="1">
            <a:spLocks noGrp="1"/>
          </p:cNvSpPr>
          <p:nvPr>
            <p:ph type="title" idx="4294967295"/>
          </p:nvPr>
        </p:nvSpPr>
        <p:spPr>
          <a:xfrm>
            <a:off x="2369350" y="1407982"/>
            <a:ext cx="7453301" cy="3399984"/>
          </a:xfrm>
          <a:prstGeom prst="rect">
            <a:avLst/>
          </a:prstGeom>
          <a:solidFill>
            <a:srgbClr val="F6DCE8"/>
          </a:solidFill>
          <a:ln w="25400">
            <a:solidFill>
              <a:srgbClr val="000000"/>
            </a:solidFill>
          </a:ln>
        </p:spPr>
        <p:txBody>
          <a:bodyPr anchor="ctr">
            <a:noAutofit/>
          </a:bodyPr>
          <a:lstStyle/>
          <a:p>
            <a:pPr algn="ctr" defTabSz="396240">
              <a:lnSpc>
                <a:spcPct val="100000"/>
              </a:lnSpc>
              <a:defRPr sz="5280" spc="0">
                <a:latin typeface="Avenir Next Regular"/>
                <a:ea typeface="Avenir Next Regular"/>
                <a:cs typeface="Avenir Next Regular"/>
                <a:sym typeface="Avenir Next Regular"/>
              </a:defRPr>
            </a:pPr>
            <a:r>
              <a:rPr sz="2800" dirty="0"/>
              <a:t>What percent of ER visits were determined to be Non-emergent?</a:t>
            </a:r>
          </a:p>
          <a:p>
            <a:pPr algn="ctr" defTabSz="396240">
              <a:lnSpc>
                <a:spcPct val="100000"/>
              </a:lnSpc>
              <a:defRPr sz="5280" b="0" spc="0">
                <a:latin typeface="Avenir Next Regular"/>
                <a:ea typeface="Avenir Next Regular"/>
                <a:cs typeface="Avenir Next Regular"/>
                <a:sym typeface="Avenir Next Regular"/>
              </a:defRPr>
            </a:pPr>
            <a:r>
              <a:rPr sz="2800" dirty="0"/>
              <a:t>a. 10%</a:t>
            </a:r>
          </a:p>
          <a:p>
            <a:pPr algn="ctr" defTabSz="396240">
              <a:lnSpc>
                <a:spcPct val="100000"/>
              </a:lnSpc>
              <a:defRPr sz="5280" b="0" spc="0">
                <a:latin typeface="Avenir Next Regular"/>
                <a:ea typeface="Avenir Next Regular"/>
                <a:cs typeface="Avenir Next Regular"/>
                <a:sym typeface="Avenir Next Regular"/>
              </a:defRPr>
            </a:pPr>
            <a:r>
              <a:rPr sz="2800" dirty="0"/>
              <a:t>b. 20%</a:t>
            </a:r>
          </a:p>
          <a:p>
            <a:pPr algn="ctr" defTabSz="396240">
              <a:lnSpc>
                <a:spcPct val="100000"/>
              </a:lnSpc>
              <a:defRPr sz="5280" b="0" spc="0">
                <a:latin typeface="Avenir Next Regular"/>
                <a:ea typeface="Avenir Next Regular"/>
                <a:cs typeface="Avenir Next Regular"/>
                <a:sym typeface="Avenir Next Regular"/>
              </a:defRPr>
            </a:pPr>
            <a:r>
              <a:rPr sz="2800" dirty="0"/>
              <a:t>c. 30%</a:t>
            </a:r>
          </a:p>
          <a:p>
            <a:pPr algn="ctr" defTabSz="396240">
              <a:lnSpc>
                <a:spcPct val="100000"/>
              </a:lnSpc>
              <a:defRPr sz="5280" b="0" spc="0">
                <a:latin typeface="Avenir Next Regular"/>
                <a:ea typeface="Avenir Next Regular"/>
                <a:cs typeface="Avenir Next Regular"/>
                <a:sym typeface="Avenir Next Regular"/>
              </a:defRPr>
            </a:pPr>
            <a:r>
              <a:rPr sz="2800" dirty="0"/>
              <a:t>d. 40%</a:t>
            </a:r>
          </a:p>
          <a:p>
            <a:pPr algn="ctr" defTabSz="396240">
              <a:lnSpc>
                <a:spcPct val="100000"/>
              </a:lnSpc>
              <a:defRPr sz="5280" b="0" spc="0">
                <a:latin typeface="Avenir Next Regular"/>
                <a:ea typeface="Avenir Next Regular"/>
                <a:cs typeface="Avenir Next Regular"/>
                <a:sym typeface="Avenir Next Regular"/>
              </a:defRPr>
            </a:pPr>
            <a:r>
              <a:rPr sz="2800" b="1" dirty="0"/>
              <a:t>e. 50%</a:t>
            </a:r>
          </a:p>
        </p:txBody>
      </p:sp>
      <p:sp>
        <p:nvSpPr>
          <p:cNvPr id="485" name="Square"/>
          <p:cNvSpPr/>
          <p:nvPr/>
        </p:nvSpPr>
        <p:spPr>
          <a:xfrm>
            <a:off x="1898346" y="4304403"/>
            <a:ext cx="482941" cy="484966"/>
          </a:xfrm>
          <a:prstGeom prst="rect">
            <a:avLst/>
          </a:prstGeom>
          <a:solidFill>
            <a:srgbClr val="1027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 name="NYU study: Emergent, Intermediate, Non-emergent…">
            <a:extLst>
              <a:ext uri="{FF2B5EF4-FFF2-40B4-BE49-F238E27FC236}">
                <a16:creationId xmlns:a16="http://schemas.microsoft.com/office/drawing/2014/main" id="{C5BFA04B-0043-3ED2-E487-0D16BD5B1176}"/>
              </a:ext>
            </a:extLst>
          </p:cNvPr>
          <p:cNvSpPr txBox="1"/>
          <p:nvPr/>
        </p:nvSpPr>
        <p:spPr>
          <a:xfrm>
            <a:off x="2370651" y="4867768"/>
            <a:ext cx="7450698" cy="58562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228600">
              <a:defRPr sz="3200">
                <a:solidFill>
                  <a:srgbClr val="000000"/>
                </a:solidFill>
                <a:latin typeface="Avenir Next Regular"/>
                <a:ea typeface="Avenir Next Regular"/>
                <a:cs typeface="Avenir Next Regular"/>
                <a:sym typeface="Avenir Next Regular"/>
              </a:defRPr>
            </a:pPr>
            <a:r>
              <a:rPr sz="1600" dirty="0"/>
              <a:t>NYU study: Emergent, Intermediate, Non-emergent</a:t>
            </a:r>
          </a:p>
          <a:p>
            <a:pPr algn="ctr" defTabSz="228600">
              <a:defRPr sz="1200">
                <a:solidFill>
                  <a:srgbClr val="000000"/>
                </a:solidFill>
                <a:latin typeface="Avenir Next Regular"/>
                <a:ea typeface="Avenir Next Regular"/>
                <a:cs typeface="Avenir Next Regular"/>
                <a:sym typeface="Avenir Next Regular"/>
              </a:defRPr>
            </a:pPr>
            <a:r>
              <a:rPr sz="600" dirty="0"/>
              <a:t>Sabina </a:t>
            </a:r>
            <a:r>
              <a:rPr sz="600" dirty="0" err="1"/>
              <a:t>Ohri</a:t>
            </a:r>
            <a:r>
              <a:rPr sz="600" dirty="0"/>
              <a:t> Gandhi, Lindsay </a:t>
            </a:r>
            <a:r>
              <a:rPr sz="600" dirty="0" err="1"/>
              <a:t>Sabik</a:t>
            </a:r>
            <a:r>
              <a:rPr sz="600" dirty="0"/>
              <a:t>. Emergency department visit classification using the NYU algorithm. Am J </a:t>
            </a:r>
            <a:r>
              <a:rPr sz="600" dirty="0" err="1"/>
              <a:t>Manag</a:t>
            </a:r>
            <a:r>
              <a:rPr sz="600" dirty="0"/>
              <a:t> Care. 2014 Apr;20(4):315-20. </a:t>
            </a:r>
          </a:p>
        </p:txBody>
      </p:sp>
    </p:spTree>
    <p:extLst>
      <p:ext uri="{BB962C8B-B14F-4D97-AF65-F5344CB8AC3E}">
        <p14:creationId xmlns:p14="http://schemas.microsoft.com/office/powerpoint/2010/main" val="864185924"/>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80" name="Rectangle"/>
          <p:cNvSpPr/>
          <p:nvPr/>
        </p:nvSpPr>
        <p:spPr>
          <a:xfrm>
            <a:off x="8779237" y="4174799"/>
            <a:ext cx="1456270" cy="635001"/>
          </a:xfrm>
          <a:prstGeom prst="rect">
            <a:avLst/>
          </a:prstGeom>
          <a:solidFill>
            <a:srgbClr val="173554"/>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1" name="Rectangle"/>
          <p:cNvSpPr/>
          <p:nvPr/>
        </p:nvSpPr>
        <p:spPr>
          <a:xfrm>
            <a:off x="6445069" y="4174799"/>
            <a:ext cx="1456270" cy="635001"/>
          </a:xfrm>
          <a:prstGeom prst="rect">
            <a:avLst/>
          </a:prstGeom>
          <a:solidFill>
            <a:srgbClr val="15325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2" name="Rectangle"/>
          <p:cNvSpPr/>
          <p:nvPr/>
        </p:nvSpPr>
        <p:spPr>
          <a:xfrm>
            <a:off x="7959486" y="4174799"/>
            <a:ext cx="884806" cy="635001"/>
          </a:xfrm>
          <a:prstGeom prst="rect">
            <a:avLst/>
          </a:prstGeom>
          <a:solidFill>
            <a:srgbClr val="16345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3" name="What percent of ER visits were determined to be Non-emergent?…"/>
          <p:cNvSpPr txBox="1">
            <a:spLocks noGrp="1"/>
          </p:cNvSpPr>
          <p:nvPr>
            <p:ph type="title" idx="4294967295"/>
          </p:nvPr>
        </p:nvSpPr>
        <p:spPr>
          <a:xfrm>
            <a:off x="2369350" y="1407982"/>
            <a:ext cx="7453301" cy="3399984"/>
          </a:xfrm>
          <a:prstGeom prst="rect">
            <a:avLst/>
          </a:prstGeom>
          <a:solidFill>
            <a:srgbClr val="F6DCE8"/>
          </a:solidFill>
          <a:ln w="25400">
            <a:solidFill>
              <a:srgbClr val="000000"/>
            </a:solidFill>
          </a:ln>
        </p:spPr>
        <p:txBody>
          <a:bodyPr anchor="ctr">
            <a:noAutofit/>
          </a:bodyPr>
          <a:lstStyle/>
          <a:p>
            <a:pPr algn="ctr" defTabSz="396240">
              <a:lnSpc>
                <a:spcPct val="100000"/>
              </a:lnSpc>
              <a:defRPr sz="5280" spc="0">
                <a:latin typeface="Avenir Next Regular"/>
                <a:ea typeface="Avenir Next Regular"/>
                <a:cs typeface="Avenir Next Regular"/>
                <a:sym typeface="Avenir Next Regular"/>
              </a:defRPr>
            </a:pPr>
            <a:r>
              <a:rPr sz="2800" dirty="0"/>
              <a:t>What percent of ER visits were determined to be Non-emergent?</a:t>
            </a:r>
          </a:p>
          <a:p>
            <a:pPr algn="ctr" defTabSz="396240">
              <a:lnSpc>
                <a:spcPct val="100000"/>
              </a:lnSpc>
              <a:defRPr sz="5280" b="0" spc="0">
                <a:latin typeface="Avenir Next Regular"/>
                <a:ea typeface="Avenir Next Regular"/>
                <a:cs typeface="Avenir Next Regular"/>
                <a:sym typeface="Avenir Next Regular"/>
              </a:defRPr>
            </a:pPr>
            <a:r>
              <a:rPr sz="2800" dirty="0"/>
              <a:t>a. 10%</a:t>
            </a:r>
          </a:p>
          <a:p>
            <a:pPr algn="ctr" defTabSz="396240">
              <a:lnSpc>
                <a:spcPct val="100000"/>
              </a:lnSpc>
              <a:defRPr sz="5280" b="0" spc="0">
                <a:latin typeface="Avenir Next Regular"/>
                <a:ea typeface="Avenir Next Regular"/>
                <a:cs typeface="Avenir Next Regular"/>
                <a:sym typeface="Avenir Next Regular"/>
              </a:defRPr>
            </a:pPr>
            <a:r>
              <a:rPr sz="2800" dirty="0"/>
              <a:t>b. 20%</a:t>
            </a:r>
          </a:p>
          <a:p>
            <a:pPr algn="ctr" defTabSz="396240">
              <a:lnSpc>
                <a:spcPct val="100000"/>
              </a:lnSpc>
              <a:defRPr sz="5280" b="0" spc="0">
                <a:latin typeface="Avenir Next Regular"/>
                <a:ea typeface="Avenir Next Regular"/>
                <a:cs typeface="Avenir Next Regular"/>
                <a:sym typeface="Avenir Next Regular"/>
              </a:defRPr>
            </a:pPr>
            <a:r>
              <a:rPr sz="2800" dirty="0"/>
              <a:t>c. 30%</a:t>
            </a:r>
          </a:p>
          <a:p>
            <a:pPr algn="ctr" defTabSz="396240">
              <a:lnSpc>
                <a:spcPct val="100000"/>
              </a:lnSpc>
              <a:defRPr sz="5280" b="0" spc="0">
                <a:latin typeface="Avenir Next Regular"/>
                <a:ea typeface="Avenir Next Regular"/>
                <a:cs typeface="Avenir Next Regular"/>
                <a:sym typeface="Avenir Next Regular"/>
              </a:defRPr>
            </a:pPr>
            <a:r>
              <a:rPr sz="2800" dirty="0"/>
              <a:t>d. 40%</a:t>
            </a:r>
          </a:p>
          <a:p>
            <a:pPr algn="ctr" defTabSz="396240">
              <a:lnSpc>
                <a:spcPct val="100000"/>
              </a:lnSpc>
              <a:defRPr sz="5280" b="0" spc="0">
                <a:latin typeface="Avenir Next Regular"/>
                <a:ea typeface="Avenir Next Regular"/>
                <a:cs typeface="Avenir Next Regular"/>
                <a:sym typeface="Avenir Next Regular"/>
              </a:defRPr>
            </a:pPr>
            <a:r>
              <a:rPr sz="2800" b="1" dirty="0"/>
              <a:t>e. 50%</a:t>
            </a:r>
          </a:p>
        </p:txBody>
      </p:sp>
      <p:sp>
        <p:nvSpPr>
          <p:cNvPr id="485" name="Square"/>
          <p:cNvSpPr/>
          <p:nvPr/>
        </p:nvSpPr>
        <p:spPr>
          <a:xfrm>
            <a:off x="1898346" y="4304403"/>
            <a:ext cx="482941" cy="484966"/>
          </a:xfrm>
          <a:prstGeom prst="rect">
            <a:avLst/>
          </a:prstGeom>
          <a:solidFill>
            <a:srgbClr val="1027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 name="Patient steerage to what?…">
            <a:extLst>
              <a:ext uri="{FF2B5EF4-FFF2-40B4-BE49-F238E27FC236}">
                <a16:creationId xmlns:a16="http://schemas.microsoft.com/office/drawing/2014/main" id="{F9DBD1AF-0B18-1E0F-E658-4353C2500BC8}"/>
              </a:ext>
            </a:extLst>
          </p:cNvPr>
          <p:cNvSpPr txBox="1"/>
          <p:nvPr/>
        </p:nvSpPr>
        <p:spPr>
          <a:xfrm>
            <a:off x="2516761" y="2617620"/>
            <a:ext cx="2916533" cy="1859123"/>
          </a:xfrm>
          <a:prstGeom prst="rect">
            <a:avLst/>
          </a:prstGeom>
          <a:solidFill>
            <a:srgbClr val="A7CF8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633968">
              <a:lnSpc>
                <a:spcPct val="80000"/>
              </a:lnSpc>
              <a:defRPr sz="6032" spc="-120">
                <a:solidFill>
                  <a:srgbClr val="000000"/>
                </a:solidFill>
                <a:latin typeface="Avenir Next Regular"/>
                <a:ea typeface="Avenir Next Regular"/>
                <a:cs typeface="Avenir Next Regular"/>
                <a:sym typeface="Avenir Next Regular"/>
              </a:defRPr>
            </a:pPr>
            <a:r>
              <a:rPr sz="3016"/>
              <a:t>Patient steerage to what?</a:t>
            </a:r>
            <a:endParaRPr sz="2080" spc="-42"/>
          </a:p>
          <a:p>
            <a:pPr marL="40990" indent="-40990" defTabSz="633968">
              <a:lnSpc>
                <a:spcPct val="80000"/>
              </a:lnSpc>
              <a:buSzPct val="100000"/>
              <a:buChar char="•"/>
              <a:defRPr sz="6032" spc="-120">
                <a:solidFill>
                  <a:srgbClr val="000000"/>
                </a:solidFill>
                <a:latin typeface="Avenir Next Regular"/>
                <a:ea typeface="Avenir Next Regular"/>
                <a:cs typeface="Avenir Next Regular"/>
                <a:sym typeface="Avenir Next Regular"/>
              </a:defRPr>
            </a:pPr>
            <a:r>
              <a:rPr sz="2080" spc="-42"/>
              <a:t> Primary care</a:t>
            </a:r>
          </a:p>
          <a:p>
            <a:pPr marL="59436" indent="-59436" defTabSz="633968">
              <a:lnSpc>
                <a:spcPct val="80000"/>
              </a:lnSpc>
              <a:buSzPct val="100000"/>
              <a:buChar char="•"/>
              <a:defRPr sz="4160" spc="-83">
                <a:solidFill>
                  <a:srgbClr val="000000"/>
                </a:solidFill>
                <a:latin typeface="Avenir Next Regular"/>
                <a:ea typeface="Avenir Next Regular"/>
                <a:cs typeface="Avenir Next Regular"/>
                <a:sym typeface="Avenir Next Regular"/>
              </a:defRPr>
            </a:pPr>
            <a:r>
              <a:rPr sz="2080"/>
              <a:t> Telemedicine</a:t>
            </a:r>
          </a:p>
          <a:p>
            <a:pPr marL="59436" indent="-59436" defTabSz="633968">
              <a:lnSpc>
                <a:spcPct val="80000"/>
              </a:lnSpc>
              <a:buSzPct val="100000"/>
              <a:buChar char="•"/>
              <a:defRPr sz="4160" spc="-83">
                <a:solidFill>
                  <a:srgbClr val="000000"/>
                </a:solidFill>
                <a:latin typeface="Avenir Next Regular"/>
                <a:ea typeface="Avenir Next Regular"/>
                <a:cs typeface="Avenir Next Regular"/>
                <a:sym typeface="Avenir Next Regular"/>
              </a:defRPr>
            </a:pPr>
            <a:r>
              <a:rPr sz="2080"/>
              <a:t> Preventive</a:t>
            </a:r>
          </a:p>
        </p:txBody>
      </p:sp>
      <p:sp>
        <p:nvSpPr>
          <p:cNvPr id="4" name="NYU study: Emergent, Intermediate, Non-emergent…">
            <a:extLst>
              <a:ext uri="{FF2B5EF4-FFF2-40B4-BE49-F238E27FC236}">
                <a16:creationId xmlns:a16="http://schemas.microsoft.com/office/drawing/2014/main" id="{CE4BBA8D-A2B7-0F47-9742-0E6E0510F2DD}"/>
              </a:ext>
            </a:extLst>
          </p:cNvPr>
          <p:cNvSpPr txBox="1"/>
          <p:nvPr/>
        </p:nvSpPr>
        <p:spPr>
          <a:xfrm>
            <a:off x="2370651" y="4867768"/>
            <a:ext cx="7450698" cy="58562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228600">
              <a:defRPr sz="3200">
                <a:solidFill>
                  <a:srgbClr val="000000"/>
                </a:solidFill>
                <a:latin typeface="Avenir Next Regular"/>
                <a:ea typeface="Avenir Next Regular"/>
                <a:cs typeface="Avenir Next Regular"/>
                <a:sym typeface="Avenir Next Regular"/>
              </a:defRPr>
            </a:pPr>
            <a:r>
              <a:rPr sz="1600" dirty="0"/>
              <a:t>NYU study: Emergent, Intermediate, Non-emergent</a:t>
            </a:r>
          </a:p>
          <a:p>
            <a:pPr algn="ctr" defTabSz="228600">
              <a:defRPr sz="1200">
                <a:solidFill>
                  <a:srgbClr val="000000"/>
                </a:solidFill>
                <a:latin typeface="Avenir Next Regular"/>
                <a:ea typeface="Avenir Next Regular"/>
                <a:cs typeface="Avenir Next Regular"/>
                <a:sym typeface="Avenir Next Regular"/>
              </a:defRPr>
            </a:pPr>
            <a:r>
              <a:rPr sz="600" dirty="0"/>
              <a:t>Sabina </a:t>
            </a:r>
            <a:r>
              <a:rPr sz="600" dirty="0" err="1"/>
              <a:t>Ohri</a:t>
            </a:r>
            <a:r>
              <a:rPr sz="600" dirty="0"/>
              <a:t> Gandhi, Lindsay </a:t>
            </a:r>
            <a:r>
              <a:rPr sz="600" dirty="0" err="1"/>
              <a:t>Sabik</a:t>
            </a:r>
            <a:r>
              <a:rPr sz="600" dirty="0"/>
              <a:t>. Emergency department visit classification using the NYU algorithm. Am J </a:t>
            </a:r>
            <a:r>
              <a:rPr sz="600" dirty="0" err="1"/>
              <a:t>Manag</a:t>
            </a:r>
            <a:r>
              <a:rPr sz="600" dirty="0"/>
              <a:t> Care. 2014 Apr;20(4):315-20. </a:t>
            </a:r>
          </a:p>
        </p:txBody>
      </p:sp>
    </p:spTree>
    <p:extLst>
      <p:ext uri="{BB962C8B-B14F-4D97-AF65-F5344CB8AC3E}">
        <p14:creationId xmlns:p14="http://schemas.microsoft.com/office/powerpoint/2010/main" val="3941206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ln w="12700">
            <a:miter lim="400000"/>
          </a:ln>
        </p:spPr>
      </p:pic>
      <p:sp>
        <p:nvSpPr>
          <p:cNvPr id="480" name="Rectangle"/>
          <p:cNvSpPr/>
          <p:nvPr/>
        </p:nvSpPr>
        <p:spPr>
          <a:xfrm>
            <a:off x="8779237" y="4174799"/>
            <a:ext cx="1456270" cy="635001"/>
          </a:xfrm>
          <a:prstGeom prst="rect">
            <a:avLst/>
          </a:prstGeom>
          <a:solidFill>
            <a:srgbClr val="173554"/>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1" name="Rectangle"/>
          <p:cNvSpPr/>
          <p:nvPr/>
        </p:nvSpPr>
        <p:spPr>
          <a:xfrm>
            <a:off x="6445069" y="4174799"/>
            <a:ext cx="1456270" cy="635001"/>
          </a:xfrm>
          <a:prstGeom prst="rect">
            <a:avLst/>
          </a:prstGeom>
          <a:solidFill>
            <a:srgbClr val="153250"/>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2" name="Rectangle"/>
          <p:cNvSpPr/>
          <p:nvPr/>
        </p:nvSpPr>
        <p:spPr>
          <a:xfrm>
            <a:off x="7959486" y="4174799"/>
            <a:ext cx="884806" cy="635001"/>
          </a:xfrm>
          <a:prstGeom prst="rect">
            <a:avLst/>
          </a:prstGeom>
          <a:solidFill>
            <a:srgbClr val="163451"/>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483" name="What percent of ER visits were determined to be Non-emergent?…"/>
          <p:cNvSpPr txBox="1">
            <a:spLocks noGrp="1"/>
          </p:cNvSpPr>
          <p:nvPr>
            <p:ph type="title" idx="4294967295"/>
          </p:nvPr>
        </p:nvSpPr>
        <p:spPr>
          <a:xfrm>
            <a:off x="2369350" y="1407982"/>
            <a:ext cx="7453301" cy="3399984"/>
          </a:xfrm>
          <a:prstGeom prst="rect">
            <a:avLst/>
          </a:prstGeom>
          <a:solidFill>
            <a:srgbClr val="F6DCE8"/>
          </a:solidFill>
          <a:ln w="25400">
            <a:solidFill>
              <a:srgbClr val="000000"/>
            </a:solidFill>
          </a:ln>
        </p:spPr>
        <p:txBody>
          <a:bodyPr anchor="ctr">
            <a:noAutofit/>
          </a:bodyPr>
          <a:lstStyle/>
          <a:p>
            <a:pPr algn="ctr" defTabSz="396240">
              <a:lnSpc>
                <a:spcPct val="100000"/>
              </a:lnSpc>
              <a:defRPr sz="5280" spc="0">
                <a:latin typeface="Avenir Next Regular"/>
                <a:ea typeface="Avenir Next Regular"/>
                <a:cs typeface="Avenir Next Regular"/>
                <a:sym typeface="Avenir Next Regular"/>
              </a:defRPr>
            </a:pPr>
            <a:r>
              <a:rPr sz="2800" dirty="0"/>
              <a:t>What percent of ER visits were determined to be Non-emergent?</a:t>
            </a:r>
          </a:p>
          <a:p>
            <a:pPr algn="ctr" defTabSz="396240">
              <a:lnSpc>
                <a:spcPct val="100000"/>
              </a:lnSpc>
              <a:defRPr sz="5280" b="0" spc="0">
                <a:latin typeface="Avenir Next Regular"/>
                <a:ea typeface="Avenir Next Regular"/>
                <a:cs typeface="Avenir Next Regular"/>
                <a:sym typeface="Avenir Next Regular"/>
              </a:defRPr>
            </a:pPr>
            <a:r>
              <a:rPr sz="2800" dirty="0"/>
              <a:t>a. 10%</a:t>
            </a:r>
          </a:p>
          <a:p>
            <a:pPr algn="ctr" defTabSz="396240">
              <a:lnSpc>
                <a:spcPct val="100000"/>
              </a:lnSpc>
              <a:defRPr sz="5280" b="0" spc="0">
                <a:latin typeface="Avenir Next Regular"/>
                <a:ea typeface="Avenir Next Regular"/>
                <a:cs typeface="Avenir Next Regular"/>
                <a:sym typeface="Avenir Next Regular"/>
              </a:defRPr>
            </a:pPr>
            <a:r>
              <a:rPr sz="2800" dirty="0"/>
              <a:t>b. 20%</a:t>
            </a:r>
          </a:p>
          <a:p>
            <a:pPr algn="ctr" defTabSz="396240">
              <a:lnSpc>
                <a:spcPct val="100000"/>
              </a:lnSpc>
              <a:defRPr sz="5280" b="0" spc="0">
                <a:latin typeface="Avenir Next Regular"/>
                <a:ea typeface="Avenir Next Regular"/>
                <a:cs typeface="Avenir Next Regular"/>
                <a:sym typeface="Avenir Next Regular"/>
              </a:defRPr>
            </a:pPr>
            <a:r>
              <a:rPr sz="2800" dirty="0"/>
              <a:t>c. 30%</a:t>
            </a:r>
          </a:p>
          <a:p>
            <a:pPr algn="ctr" defTabSz="396240">
              <a:lnSpc>
                <a:spcPct val="100000"/>
              </a:lnSpc>
              <a:defRPr sz="5280" b="0" spc="0">
                <a:latin typeface="Avenir Next Regular"/>
                <a:ea typeface="Avenir Next Regular"/>
                <a:cs typeface="Avenir Next Regular"/>
                <a:sym typeface="Avenir Next Regular"/>
              </a:defRPr>
            </a:pPr>
            <a:r>
              <a:rPr sz="2800" dirty="0"/>
              <a:t>d. 40%</a:t>
            </a:r>
          </a:p>
          <a:p>
            <a:pPr algn="ctr" defTabSz="396240">
              <a:lnSpc>
                <a:spcPct val="100000"/>
              </a:lnSpc>
              <a:defRPr sz="5280" b="0" spc="0">
                <a:latin typeface="Avenir Next Regular"/>
                <a:ea typeface="Avenir Next Regular"/>
                <a:cs typeface="Avenir Next Regular"/>
                <a:sym typeface="Avenir Next Regular"/>
              </a:defRPr>
            </a:pPr>
            <a:r>
              <a:rPr sz="2800" b="1" dirty="0"/>
              <a:t>e. 50%</a:t>
            </a:r>
          </a:p>
        </p:txBody>
      </p:sp>
      <p:sp>
        <p:nvSpPr>
          <p:cNvPr id="485" name="Square"/>
          <p:cNvSpPr/>
          <p:nvPr/>
        </p:nvSpPr>
        <p:spPr>
          <a:xfrm>
            <a:off x="1898346" y="4304403"/>
            <a:ext cx="482941" cy="484966"/>
          </a:xfrm>
          <a:prstGeom prst="rect">
            <a:avLst/>
          </a:prstGeom>
          <a:solidFill>
            <a:srgbClr val="10273F"/>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2" name="Patient steerage to what?…">
            <a:extLst>
              <a:ext uri="{FF2B5EF4-FFF2-40B4-BE49-F238E27FC236}">
                <a16:creationId xmlns:a16="http://schemas.microsoft.com/office/drawing/2014/main" id="{F9DBD1AF-0B18-1E0F-E658-4353C2500BC8}"/>
              </a:ext>
            </a:extLst>
          </p:cNvPr>
          <p:cNvSpPr txBox="1"/>
          <p:nvPr/>
        </p:nvSpPr>
        <p:spPr>
          <a:xfrm>
            <a:off x="2516761" y="2617620"/>
            <a:ext cx="2916533" cy="1859123"/>
          </a:xfrm>
          <a:prstGeom prst="rect">
            <a:avLst/>
          </a:prstGeom>
          <a:solidFill>
            <a:srgbClr val="A7CF8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defTabSz="633968">
              <a:lnSpc>
                <a:spcPct val="80000"/>
              </a:lnSpc>
              <a:defRPr sz="6032" spc="-120">
                <a:solidFill>
                  <a:srgbClr val="000000"/>
                </a:solidFill>
                <a:latin typeface="Avenir Next Regular"/>
                <a:ea typeface="Avenir Next Regular"/>
                <a:cs typeface="Avenir Next Regular"/>
                <a:sym typeface="Avenir Next Regular"/>
              </a:defRPr>
            </a:pPr>
            <a:r>
              <a:rPr sz="3016"/>
              <a:t>Patient steerage to what?</a:t>
            </a:r>
            <a:endParaRPr sz="2080" spc="-42"/>
          </a:p>
          <a:p>
            <a:pPr marL="40990" indent="-40990" defTabSz="633968">
              <a:lnSpc>
                <a:spcPct val="80000"/>
              </a:lnSpc>
              <a:buSzPct val="100000"/>
              <a:buChar char="•"/>
              <a:defRPr sz="6032" spc="-120">
                <a:solidFill>
                  <a:srgbClr val="000000"/>
                </a:solidFill>
                <a:latin typeface="Avenir Next Regular"/>
                <a:ea typeface="Avenir Next Regular"/>
                <a:cs typeface="Avenir Next Regular"/>
                <a:sym typeface="Avenir Next Regular"/>
              </a:defRPr>
            </a:pPr>
            <a:r>
              <a:rPr sz="2080" spc="-42"/>
              <a:t> Primary care</a:t>
            </a:r>
          </a:p>
          <a:p>
            <a:pPr marL="59436" indent="-59436" defTabSz="633968">
              <a:lnSpc>
                <a:spcPct val="80000"/>
              </a:lnSpc>
              <a:buSzPct val="100000"/>
              <a:buChar char="•"/>
              <a:defRPr sz="4160" spc="-83">
                <a:solidFill>
                  <a:srgbClr val="000000"/>
                </a:solidFill>
                <a:latin typeface="Avenir Next Regular"/>
                <a:ea typeface="Avenir Next Regular"/>
                <a:cs typeface="Avenir Next Regular"/>
                <a:sym typeface="Avenir Next Regular"/>
              </a:defRPr>
            </a:pPr>
            <a:r>
              <a:rPr sz="2080"/>
              <a:t> Telemedicine</a:t>
            </a:r>
          </a:p>
          <a:p>
            <a:pPr marL="59436" indent="-59436" defTabSz="633968">
              <a:lnSpc>
                <a:spcPct val="80000"/>
              </a:lnSpc>
              <a:buSzPct val="100000"/>
              <a:buChar char="•"/>
              <a:defRPr sz="4160" spc="-83">
                <a:solidFill>
                  <a:srgbClr val="000000"/>
                </a:solidFill>
                <a:latin typeface="Avenir Next Regular"/>
                <a:ea typeface="Avenir Next Regular"/>
                <a:cs typeface="Avenir Next Regular"/>
                <a:sym typeface="Avenir Next Regular"/>
              </a:defRPr>
            </a:pPr>
            <a:r>
              <a:rPr sz="2080"/>
              <a:t> Preventive</a:t>
            </a:r>
          </a:p>
        </p:txBody>
      </p:sp>
      <p:sp>
        <p:nvSpPr>
          <p:cNvPr id="3" name="According the AAMC, primary care physicians are expected to show a shortage of up to 43,100 physicians by 2030">
            <a:extLst>
              <a:ext uri="{FF2B5EF4-FFF2-40B4-BE49-F238E27FC236}">
                <a16:creationId xmlns:a16="http://schemas.microsoft.com/office/drawing/2014/main" id="{05CA9304-60C7-9A21-6A3A-40D035825083}"/>
              </a:ext>
            </a:extLst>
          </p:cNvPr>
          <p:cNvSpPr txBox="1"/>
          <p:nvPr/>
        </p:nvSpPr>
        <p:spPr>
          <a:xfrm>
            <a:off x="6789083" y="2617620"/>
            <a:ext cx="2916533" cy="1859123"/>
          </a:xfrm>
          <a:prstGeom prst="rect">
            <a:avLst/>
          </a:prstGeom>
          <a:solidFill>
            <a:srgbClr val="EEAD6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algn="l" defTabSz="1584920">
              <a:lnSpc>
                <a:spcPct val="80000"/>
              </a:lnSpc>
              <a:defRPr sz="4094" spc="-81">
                <a:solidFill>
                  <a:srgbClr val="000000"/>
                </a:solidFill>
                <a:latin typeface="Avenir Next Regular"/>
                <a:ea typeface="Avenir Next Regular"/>
                <a:cs typeface="Avenir Next Regular"/>
                <a:sym typeface="Avenir Next Regular"/>
              </a:defRPr>
            </a:lvl1pPr>
          </a:lstStyle>
          <a:p>
            <a:pPr algn="ctr"/>
            <a:r>
              <a:rPr sz="2047" dirty="0"/>
              <a:t>According the AAMC, primary care physicians are expected to show a shortage of up to 43,100 physicians by 2030</a:t>
            </a:r>
          </a:p>
        </p:txBody>
      </p:sp>
      <p:sp>
        <p:nvSpPr>
          <p:cNvPr id="4" name="NYU study: Emergent, Intermediate, Non-emergent…">
            <a:extLst>
              <a:ext uri="{FF2B5EF4-FFF2-40B4-BE49-F238E27FC236}">
                <a16:creationId xmlns:a16="http://schemas.microsoft.com/office/drawing/2014/main" id="{4AFB46F5-EB27-B2C6-33FC-CBF8E8159D48}"/>
              </a:ext>
            </a:extLst>
          </p:cNvPr>
          <p:cNvSpPr txBox="1"/>
          <p:nvPr/>
        </p:nvSpPr>
        <p:spPr>
          <a:xfrm>
            <a:off x="2370651" y="4867768"/>
            <a:ext cx="7450698" cy="585625"/>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defTabSz="228600">
              <a:defRPr sz="3200">
                <a:solidFill>
                  <a:srgbClr val="000000"/>
                </a:solidFill>
                <a:latin typeface="Avenir Next Regular"/>
                <a:ea typeface="Avenir Next Regular"/>
                <a:cs typeface="Avenir Next Regular"/>
                <a:sym typeface="Avenir Next Regular"/>
              </a:defRPr>
            </a:pPr>
            <a:r>
              <a:rPr sz="1600" dirty="0"/>
              <a:t>NYU study: Emergent, Intermediate, Non-emergent</a:t>
            </a:r>
          </a:p>
          <a:p>
            <a:pPr algn="ctr" defTabSz="228600">
              <a:defRPr sz="1200">
                <a:solidFill>
                  <a:srgbClr val="000000"/>
                </a:solidFill>
                <a:latin typeface="Avenir Next Regular"/>
                <a:ea typeface="Avenir Next Regular"/>
                <a:cs typeface="Avenir Next Regular"/>
                <a:sym typeface="Avenir Next Regular"/>
              </a:defRPr>
            </a:pPr>
            <a:r>
              <a:rPr sz="600" dirty="0"/>
              <a:t>Sabina </a:t>
            </a:r>
            <a:r>
              <a:rPr sz="600" dirty="0" err="1"/>
              <a:t>Ohri</a:t>
            </a:r>
            <a:r>
              <a:rPr sz="600" dirty="0"/>
              <a:t> Gandhi, Lindsay </a:t>
            </a:r>
            <a:r>
              <a:rPr sz="600" dirty="0" err="1"/>
              <a:t>Sabik</a:t>
            </a:r>
            <a:r>
              <a:rPr sz="600" dirty="0"/>
              <a:t>. Emergency department visit classification using the NYU algorithm. Am J </a:t>
            </a:r>
            <a:r>
              <a:rPr sz="600" dirty="0" err="1"/>
              <a:t>Manag</a:t>
            </a:r>
            <a:r>
              <a:rPr sz="600" dirty="0"/>
              <a:t> Care. 2014 Apr;20(4):315-20. </a:t>
            </a:r>
          </a:p>
        </p:txBody>
      </p:sp>
    </p:spTree>
    <p:extLst>
      <p:ext uri="{BB962C8B-B14F-4D97-AF65-F5344CB8AC3E}">
        <p14:creationId xmlns:p14="http://schemas.microsoft.com/office/powerpoint/2010/main" val="143519250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391340295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3210747509"/>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7" name="3. Collaboration with EMS community:…"/>
          <p:cNvSpPr/>
          <p:nvPr/>
        </p:nvSpPr>
        <p:spPr>
          <a:xfrm>
            <a:off x="2725907" y="3869870"/>
            <a:ext cx="6740187" cy="813253"/>
          </a:xfrm>
          <a:prstGeom prst="rect">
            <a:avLst/>
          </a:prstGeom>
          <a:solidFill>
            <a:srgbClr val="C1D9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3. Collaboration with EMS community:</a:t>
            </a:r>
          </a:p>
          <a:p>
            <a:pPr algn="ctr" defTabSz="228600">
              <a:defRPr sz="3000">
                <a:solidFill>
                  <a:srgbClr val="000000"/>
                </a:solidFill>
                <a:latin typeface="Avenir Next Regular"/>
                <a:ea typeface="Avenir Next Regular"/>
                <a:cs typeface="Avenir Next Regular"/>
                <a:sym typeface="Avenir Next Regular"/>
              </a:defRPr>
            </a:pPr>
            <a:r>
              <a:rPr sz="1500" dirty="0"/>
              <a:t>(</a:t>
            </a:r>
            <a:r>
              <a:rPr sz="1500" b="1" dirty="0"/>
              <a:t>EMS</a:t>
            </a:r>
            <a:r>
              <a:rPr sz="1500" dirty="0"/>
              <a:t> communication &amp; coordination to optimize hospital readiness)</a:t>
            </a:r>
          </a:p>
        </p:txBody>
      </p:sp>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2858347701"/>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sp>
        <p:nvSpPr>
          <p:cNvPr id="584" name="EMS Collaboration, ER triage, telemedicine &amp; virtual triage"/>
          <p:cNvSpPr/>
          <p:nvPr/>
        </p:nvSpPr>
        <p:spPr>
          <a:xfrm>
            <a:off x="9892685" y="2392159"/>
            <a:ext cx="2029471" cy="927741"/>
          </a:xfrm>
          <a:prstGeom prst="rect">
            <a:avLst/>
          </a:prstGeom>
          <a:solidFill>
            <a:srgbClr val="DEFFA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EMS Collaboration, ER triage, telemedicine &amp; virtual triage</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7" name="3. Collaboration with EMS community:…"/>
          <p:cNvSpPr/>
          <p:nvPr/>
        </p:nvSpPr>
        <p:spPr>
          <a:xfrm>
            <a:off x="2725907" y="3869870"/>
            <a:ext cx="6740187" cy="813253"/>
          </a:xfrm>
          <a:prstGeom prst="rect">
            <a:avLst/>
          </a:prstGeom>
          <a:solidFill>
            <a:srgbClr val="C1D9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3. Collaboration with EMS community:</a:t>
            </a:r>
          </a:p>
          <a:p>
            <a:pPr algn="ctr" defTabSz="228600">
              <a:defRPr sz="3000">
                <a:solidFill>
                  <a:srgbClr val="000000"/>
                </a:solidFill>
                <a:latin typeface="Avenir Next Regular"/>
                <a:ea typeface="Avenir Next Regular"/>
                <a:cs typeface="Avenir Next Regular"/>
                <a:sym typeface="Avenir Next Regular"/>
              </a:defRPr>
            </a:pPr>
            <a:r>
              <a:rPr sz="1500" dirty="0"/>
              <a:t>(</a:t>
            </a:r>
            <a:r>
              <a:rPr sz="1500" b="1" dirty="0"/>
              <a:t>EMS</a:t>
            </a:r>
            <a:r>
              <a:rPr sz="1500" dirty="0"/>
              <a:t> communication &amp; coordination to optimize hospital readiness)</a:t>
            </a:r>
          </a:p>
        </p:txBody>
      </p:sp>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89" name="Arrow"/>
          <p:cNvSpPr/>
          <p:nvPr/>
        </p:nvSpPr>
        <p:spPr>
          <a:xfrm>
            <a:off x="9405269" y="2307087"/>
            <a:ext cx="627877" cy="2128155"/>
          </a:xfrm>
          <a:prstGeom prst="rightArrow">
            <a:avLst>
              <a:gd name="adj1" fmla="val 73998"/>
              <a:gd name="adj2" fmla="val 62774"/>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421603197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sp>
        <p:nvSpPr>
          <p:cNvPr id="584" name="EMS Collaboration, ER triage, telemedicine &amp; virtual triage"/>
          <p:cNvSpPr/>
          <p:nvPr/>
        </p:nvSpPr>
        <p:spPr>
          <a:xfrm>
            <a:off x="9892685" y="2392159"/>
            <a:ext cx="2029471" cy="927741"/>
          </a:xfrm>
          <a:prstGeom prst="rect">
            <a:avLst/>
          </a:prstGeom>
          <a:solidFill>
            <a:srgbClr val="DEFFA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EMS Collaboration, ER triage, telemedicine &amp; virtual triage</a:t>
            </a:r>
          </a:p>
        </p:txBody>
      </p:sp>
      <p:sp>
        <p:nvSpPr>
          <p:cNvPr id="585" name="Decreased need for Rapid Medical Evaluation"/>
          <p:cNvSpPr/>
          <p:nvPr/>
        </p:nvSpPr>
        <p:spPr>
          <a:xfrm>
            <a:off x="9892685" y="3428018"/>
            <a:ext cx="2029471" cy="922152"/>
          </a:xfrm>
          <a:prstGeom prst="rect">
            <a:avLst/>
          </a:prstGeom>
          <a:solidFill>
            <a:srgbClr val="72FFDA"/>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Decreased need for Rapid Medical Evaluation</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7" name="3. Collaboration with EMS community:…"/>
          <p:cNvSpPr/>
          <p:nvPr/>
        </p:nvSpPr>
        <p:spPr>
          <a:xfrm>
            <a:off x="2725907" y="3869870"/>
            <a:ext cx="6740187" cy="813253"/>
          </a:xfrm>
          <a:prstGeom prst="rect">
            <a:avLst/>
          </a:prstGeom>
          <a:solidFill>
            <a:srgbClr val="C1D9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3. Collaboration with EMS community:</a:t>
            </a:r>
          </a:p>
          <a:p>
            <a:pPr algn="ctr" defTabSz="228600">
              <a:defRPr sz="3000">
                <a:solidFill>
                  <a:srgbClr val="000000"/>
                </a:solidFill>
                <a:latin typeface="Avenir Next Regular"/>
                <a:ea typeface="Avenir Next Regular"/>
                <a:cs typeface="Avenir Next Regular"/>
                <a:sym typeface="Avenir Next Regular"/>
              </a:defRPr>
            </a:pPr>
            <a:r>
              <a:rPr sz="1500" dirty="0"/>
              <a:t>(</a:t>
            </a:r>
            <a:r>
              <a:rPr sz="1500" b="1" dirty="0"/>
              <a:t>EMS</a:t>
            </a:r>
            <a:r>
              <a:rPr sz="1500" dirty="0"/>
              <a:t> communication &amp; coordination to optimize hospital readiness)</a:t>
            </a:r>
          </a:p>
        </p:txBody>
      </p:sp>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89" name="Arrow"/>
          <p:cNvSpPr/>
          <p:nvPr/>
        </p:nvSpPr>
        <p:spPr>
          <a:xfrm>
            <a:off x="9405269" y="2307087"/>
            <a:ext cx="627877" cy="2128155"/>
          </a:xfrm>
          <a:prstGeom prst="rightArrow">
            <a:avLst>
              <a:gd name="adj1" fmla="val 73998"/>
              <a:gd name="adj2" fmla="val 62774"/>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extLst>
      <p:ext uri="{BB962C8B-B14F-4D97-AF65-F5344CB8AC3E}">
        <p14:creationId xmlns:p14="http://schemas.microsoft.com/office/powerpoint/2010/main" val="16144273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sp>
        <p:nvSpPr>
          <p:cNvPr id="584" name="EMS Collaboration, ER triage, telemedicine &amp; virtual triage"/>
          <p:cNvSpPr/>
          <p:nvPr/>
        </p:nvSpPr>
        <p:spPr>
          <a:xfrm>
            <a:off x="9892685" y="2392159"/>
            <a:ext cx="2029471" cy="927741"/>
          </a:xfrm>
          <a:prstGeom prst="rect">
            <a:avLst/>
          </a:prstGeom>
          <a:solidFill>
            <a:srgbClr val="DEFFA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EMS Collaboration, ER triage, telemedicine &amp; virtual triage</a:t>
            </a:r>
          </a:p>
        </p:txBody>
      </p:sp>
      <p:sp>
        <p:nvSpPr>
          <p:cNvPr id="585" name="Decreased need for Rapid Medical Evaluation"/>
          <p:cNvSpPr/>
          <p:nvPr/>
        </p:nvSpPr>
        <p:spPr>
          <a:xfrm>
            <a:off x="9892685" y="3428018"/>
            <a:ext cx="2029471" cy="922152"/>
          </a:xfrm>
          <a:prstGeom prst="rect">
            <a:avLst/>
          </a:prstGeom>
          <a:solidFill>
            <a:srgbClr val="72FFDA"/>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Decreased need for Rapid Medical Evaluation</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7" name="3. Collaboration with EMS community:…"/>
          <p:cNvSpPr/>
          <p:nvPr/>
        </p:nvSpPr>
        <p:spPr>
          <a:xfrm>
            <a:off x="2725907" y="3869870"/>
            <a:ext cx="6740187" cy="813253"/>
          </a:xfrm>
          <a:prstGeom prst="rect">
            <a:avLst/>
          </a:prstGeom>
          <a:solidFill>
            <a:srgbClr val="C1D9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3. Collaboration with EMS community:</a:t>
            </a:r>
          </a:p>
          <a:p>
            <a:pPr algn="ctr" defTabSz="228600">
              <a:defRPr sz="3000">
                <a:solidFill>
                  <a:srgbClr val="000000"/>
                </a:solidFill>
                <a:latin typeface="Avenir Next Regular"/>
                <a:ea typeface="Avenir Next Regular"/>
                <a:cs typeface="Avenir Next Regular"/>
                <a:sym typeface="Avenir Next Regular"/>
              </a:defRPr>
            </a:pPr>
            <a:r>
              <a:rPr sz="1500" dirty="0"/>
              <a:t>(</a:t>
            </a:r>
            <a:r>
              <a:rPr sz="1500" b="1" dirty="0"/>
              <a:t>EMS</a:t>
            </a:r>
            <a:r>
              <a:rPr sz="1500" dirty="0"/>
              <a:t> communication &amp; coordination to optimize hospital readiness)</a:t>
            </a:r>
          </a:p>
        </p:txBody>
      </p:sp>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89" name="Arrow"/>
          <p:cNvSpPr/>
          <p:nvPr/>
        </p:nvSpPr>
        <p:spPr>
          <a:xfrm>
            <a:off x="9405269" y="2307087"/>
            <a:ext cx="627877" cy="2128155"/>
          </a:xfrm>
          <a:prstGeom prst="rightArrow">
            <a:avLst>
              <a:gd name="adj1" fmla="val 73998"/>
              <a:gd name="adj2" fmla="val 62774"/>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91" name="4. Patient &amp; Community Ed/Outreach:…"/>
          <p:cNvSpPr/>
          <p:nvPr/>
        </p:nvSpPr>
        <p:spPr>
          <a:xfrm>
            <a:off x="2725907" y="4774269"/>
            <a:ext cx="6740187" cy="1319343"/>
          </a:xfrm>
          <a:prstGeom prst="rect">
            <a:avLst/>
          </a:prstGeom>
          <a:solidFill>
            <a:srgbClr val="51B29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4. Patient &amp; Community Ed/Outreach:</a:t>
            </a:r>
          </a:p>
          <a:p>
            <a:pPr algn="ctr" defTabSz="228600">
              <a:defRPr sz="3000">
                <a:solidFill>
                  <a:srgbClr val="000000"/>
                </a:solidFill>
                <a:latin typeface="Avenir Next Regular"/>
                <a:ea typeface="Avenir Next Regular"/>
                <a:cs typeface="Avenir Next Regular"/>
                <a:sym typeface="Avenir Next Regular"/>
              </a:defRPr>
            </a:pPr>
            <a:r>
              <a:rPr sz="1500" b="1" dirty="0"/>
              <a:t>Educate</a:t>
            </a:r>
            <a:r>
              <a:rPr sz="1500" dirty="0"/>
              <a:t> appropriate ER/EMS utilization and encourage urgent care and primary care utilization for non-emergent care</a:t>
            </a:r>
          </a:p>
        </p:txBody>
      </p:sp>
    </p:spTree>
    <p:extLst>
      <p:ext uri="{BB962C8B-B14F-4D97-AF65-F5344CB8AC3E}">
        <p14:creationId xmlns:p14="http://schemas.microsoft.com/office/powerpoint/2010/main" val="3717591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DFD2-72C1-E146-917F-6723FF8CF6F3}"/>
              </a:ext>
            </a:extLst>
          </p:cNvPr>
          <p:cNvSpPr>
            <a:spLocks noGrp="1"/>
          </p:cNvSpPr>
          <p:nvPr>
            <p:ph type="title"/>
          </p:nvPr>
        </p:nvSpPr>
        <p:spPr/>
        <p:txBody>
          <a:bodyPr>
            <a:normAutofit/>
          </a:bodyPr>
          <a:lstStyle/>
          <a:p>
            <a:r>
              <a:rPr lang="en-US" sz="4400" dirty="0"/>
              <a:t>Overview</a:t>
            </a:r>
          </a:p>
        </p:txBody>
      </p:sp>
      <p:sp>
        <p:nvSpPr>
          <p:cNvPr id="3" name="Content Placeholder 2">
            <a:extLst>
              <a:ext uri="{FF2B5EF4-FFF2-40B4-BE49-F238E27FC236}">
                <a16:creationId xmlns:a16="http://schemas.microsoft.com/office/drawing/2014/main" id="{8BA5AF41-7674-D64D-B96F-50970A1296C4}"/>
              </a:ext>
            </a:extLst>
          </p:cNvPr>
          <p:cNvSpPr>
            <a:spLocks noGrp="1"/>
          </p:cNvSpPr>
          <p:nvPr>
            <p:ph idx="1"/>
          </p:nvPr>
        </p:nvSpPr>
        <p:spPr>
          <a:xfrm>
            <a:off x="765312" y="1745973"/>
            <a:ext cx="10873409" cy="4407692"/>
          </a:xfrm>
        </p:spPr>
        <p:txBody>
          <a:bodyPr>
            <a:normAutofit/>
          </a:bodyPr>
          <a:lstStyle/>
          <a:p>
            <a:r>
              <a:rPr lang="en-US" sz="2800" dirty="0"/>
              <a:t>Introduction</a:t>
            </a:r>
          </a:p>
          <a:p>
            <a:r>
              <a:rPr lang="en-US" sz="2800" dirty="0"/>
              <a:t>Some helpful definitions</a:t>
            </a:r>
          </a:p>
          <a:p>
            <a:r>
              <a:rPr lang="en-US" sz="2800" dirty="0"/>
              <a:t>Historical view of managed care</a:t>
            </a:r>
          </a:p>
          <a:p>
            <a:r>
              <a:rPr lang="en-US" sz="2800" dirty="0"/>
              <a:t>COVID-Inspired managed care enhancements</a:t>
            </a:r>
          </a:p>
          <a:p>
            <a:r>
              <a:rPr lang="en-US" sz="2800" dirty="0"/>
              <a:t>Emergency Department Centric Care Management</a:t>
            </a:r>
          </a:p>
        </p:txBody>
      </p:sp>
      <p:sp>
        <p:nvSpPr>
          <p:cNvPr id="4" name="Footer Placeholder 3">
            <a:extLst>
              <a:ext uri="{FF2B5EF4-FFF2-40B4-BE49-F238E27FC236}">
                <a16:creationId xmlns:a16="http://schemas.microsoft.com/office/drawing/2014/main" id="{6634496E-33F1-AE44-A65D-AB0C8854093B}"/>
              </a:ext>
            </a:extLst>
          </p:cNvPr>
          <p:cNvSpPr>
            <a:spLocks noGrp="1"/>
          </p:cNvSpPr>
          <p:nvPr>
            <p:ph type="ftr" sz="quarter" idx="10"/>
          </p:nvPr>
        </p:nvSpPr>
        <p:spPr/>
        <p:txBody>
          <a:bodyPr/>
          <a:lstStyle/>
          <a:p>
            <a:r>
              <a:rPr lang="en-US">
                <a:solidFill>
                  <a:srgbClr val="000000">
                    <a:tint val="75000"/>
                  </a:srgbClr>
                </a:solidFill>
                <a:latin typeface="Calibri" panose="020F0502020204030204"/>
              </a:rPr>
              <a:t>© 2023 Axene Health Partners, LLC</a:t>
            </a:r>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5572438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8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8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pPr algn="ctr"/>
            <a:r>
              <a:rPr sz="3600" dirty="0"/>
              <a:t>My Approach for ER Care Management</a:t>
            </a:r>
          </a:p>
        </p:txBody>
      </p:sp>
      <p:sp>
        <p:nvSpPr>
          <p:cNvPr id="582" name="1. Data Analysis and Process Mapping…"/>
          <p:cNvSpPr/>
          <p:nvPr/>
        </p:nvSpPr>
        <p:spPr>
          <a:xfrm>
            <a:off x="2725907" y="2059206"/>
            <a:ext cx="6740187" cy="813253"/>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1. Data Analysis and Process Mapping</a:t>
            </a:r>
          </a:p>
          <a:p>
            <a:pPr algn="ctr" defTabSz="228600">
              <a:defRPr sz="3000">
                <a:solidFill>
                  <a:srgbClr val="000000"/>
                </a:solidFill>
                <a:latin typeface="Avenir Next Regular"/>
                <a:ea typeface="Avenir Next Regular"/>
                <a:cs typeface="Avenir Next Regular"/>
                <a:sym typeface="Avenir Next Regular"/>
              </a:defRPr>
            </a:pPr>
            <a:r>
              <a:rPr sz="1500" dirty="0"/>
              <a:t>(Analyze historical </a:t>
            </a:r>
            <a:r>
              <a:rPr sz="1500" b="1" dirty="0"/>
              <a:t>data</a:t>
            </a:r>
            <a:r>
              <a:rPr sz="1500" dirty="0"/>
              <a:t> &amp; map out existing </a:t>
            </a:r>
            <a:r>
              <a:rPr sz="1500" b="1" dirty="0"/>
              <a:t>flow</a:t>
            </a:r>
            <a:r>
              <a:rPr sz="1500" dirty="0"/>
              <a:t> and operational processes)</a:t>
            </a:r>
          </a:p>
        </p:txBody>
      </p:sp>
      <p:sp>
        <p:nvSpPr>
          <p:cNvPr id="583" name="2. Triage System Optimization: Steerage…"/>
          <p:cNvSpPr/>
          <p:nvPr/>
        </p:nvSpPr>
        <p:spPr>
          <a:xfrm>
            <a:off x="2725907" y="2963607"/>
            <a:ext cx="6740187" cy="815116"/>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2. Triage System Optimization: Steerage</a:t>
            </a:r>
          </a:p>
          <a:p>
            <a:pPr algn="ctr" defTabSz="228600">
              <a:defRPr sz="3000">
                <a:solidFill>
                  <a:srgbClr val="000000"/>
                </a:solidFill>
                <a:latin typeface="Avenir Next Regular"/>
                <a:ea typeface="Avenir Next Regular"/>
                <a:cs typeface="Avenir Next Regular"/>
                <a:sym typeface="Avenir Next Regular"/>
              </a:defRPr>
            </a:pPr>
            <a:r>
              <a:rPr sz="1500" dirty="0"/>
              <a:t>(Enhance </a:t>
            </a:r>
            <a:r>
              <a:rPr sz="1500" b="1" dirty="0"/>
              <a:t>triage</a:t>
            </a:r>
            <a:r>
              <a:rPr sz="1500" dirty="0"/>
              <a:t> to quickly identify and prioritize &amp; train triage staff)</a:t>
            </a:r>
          </a:p>
        </p:txBody>
      </p:sp>
      <p:sp>
        <p:nvSpPr>
          <p:cNvPr id="584" name="EMS Collaboration, ER triage, telemedicine &amp; virtual triage"/>
          <p:cNvSpPr/>
          <p:nvPr/>
        </p:nvSpPr>
        <p:spPr>
          <a:xfrm>
            <a:off x="9892685" y="2392159"/>
            <a:ext cx="2029471" cy="927741"/>
          </a:xfrm>
          <a:prstGeom prst="rect">
            <a:avLst/>
          </a:prstGeom>
          <a:solidFill>
            <a:srgbClr val="DEFFA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EMS Collaboration, ER triage, telemedicine &amp; virtual triage</a:t>
            </a:r>
          </a:p>
        </p:txBody>
      </p:sp>
      <p:sp>
        <p:nvSpPr>
          <p:cNvPr id="585" name="Decreased need for Rapid Medical Evaluation"/>
          <p:cNvSpPr/>
          <p:nvPr/>
        </p:nvSpPr>
        <p:spPr>
          <a:xfrm>
            <a:off x="9892685" y="3428018"/>
            <a:ext cx="2029471" cy="922152"/>
          </a:xfrm>
          <a:prstGeom prst="rect">
            <a:avLst/>
          </a:prstGeom>
          <a:solidFill>
            <a:srgbClr val="72FFDA"/>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3000">
                <a:solidFill>
                  <a:srgbClr val="000000"/>
                </a:solidFill>
                <a:latin typeface="Avenir Next Regular"/>
                <a:ea typeface="Avenir Next Regular"/>
                <a:cs typeface="Avenir Next Regular"/>
                <a:sym typeface="Avenir Next Regular"/>
              </a:defRPr>
            </a:lvl1pPr>
          </a:lstStyle>
          <a:p>
            <a:pPr algn="ctr"/>
            <a:r>
              <a:rPr sz="1500" dirty="0"/>
              <a:t>Decreased need for Rapid Medical Evaluation</a:t>
            </a:r>
          </a:p>
        </p:txBody>
      </p:sp>
      <p:pic>
        <p:nvPicPr>
          <p:cNvPr id="586"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3633" y="2101557"/>
            <a:ext cx="2311703" cy="1656721"/>
          </a:xfrm>
          <a:prstGeom prst="rect">
            <a:avLst/>
          </a:prstGeom>
          <a:ln w="25400">
            <a:solidFill>
              <a:srgbClr val="000000"/>
            </a:solidFill>
            <a:miter lim="400000"/>
          </a:ln>
        </p:spPr>
      </p:pic>
      <p:sp>
        <p:nvSpPr>
          <p:cNvPr id="587" name="3. Collaboration with EMS community:…"/>
          <p:cNvSpPr/>
          <p:nvPr/>
        </p:nvSpPr>
        <p:spPr>
          <a:xfrm>
            <a:off x="2725907" y="3869870"/>
            <a:ext cx="6740187" cy="813253"/>
          </a:xfrm>
          <a:prstGeom prst="rect">
            <a:avLst/>
          </a:prstGeom>
          <a:solidFill>
            <a:srgbClr val="C1D98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3. Collaboration with EMS community:</a:t>
            </a:r>
          </a:p>
          <a:p>
            <a:pPr algn="ctr" defTabSz="228600">
              <a:defRPr sz="3000">
                <a:solidFill>
                  <a:srgbClr val="000000"/>
                </a:solidFill>
                <a:latin typeface="Avenir Next Regular"/>
                <a:ea typeface="Avenir Next Regular"/>
                <a:cs typeface="Avenir Next Regular"/>
                <a:sym typeface="Avenir Next Regular"/>
              </a:defRPr>
            </a:pPr>
            <a:r>
              <a:rPr sz="1500" dirty="0"/>
              <a:t>(</a:t>
            </a:r>
            <a:r>
              <a:rPr sz="1500" b="1" dirty="0"/>
              <a:t>EMS</a:t>
            </a:r>
            <a:r>
              <a:rPr sz="1500" dirty="0"/>
              <a:t> communication &amp; coordination to optimize hospital readiness)</a:t>
            </a:r>
          </a:p>
        </p:txBody>
      </p:sp>
      <p:sp>
        <p:nvSpPr>
          <p:cNvPr id="588" name="Arrow"/>
          <p:cNvSpPr/>
          <p:nvPr/>
        </p:nvSpPr>
        <p:spPr>
          <a:xfrm flipH="1">
            <a:off x="2299525" y="2176717"/>
            <a:ext cx="514916" cy="552067"/>
          </a:xfrm>
          <a:prstGeom prst="rightArrow">
            <a:avLst>
              <a:gd name="adj1" fmla="val 58511"/>
              <a:gd name="adj2" fmla="val 51726"/>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89" name="Arrow"/>
          <p:cNvSpPr/>
          <p:nvPr/>
        </p:nvSpPr>
        <p:spPr>
          <a:xfrm>
            <a:off x="9405269" y="2307087"/>
            <a:ext cx="627877" cy="2128155"/>
          </a:xfrm>
          <a:prstGeom prst="rightArrow">
            <a:avLst>
              <a:gd name="adj1" fmla="val 73998"/>
              <a:gd name="adj2" fmla="val 62774"/>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
        <p:nvSpPr>
          <p:cNvPr id="590" name="Telemedicine and EMS Collaboration: reduce unnecessary ED visits"/>
          <p:cNvSpPr/>
          <p:nvPr/>
        </p:nvSpPr>
        <p:spPr>
          <a:xfrm>
            <a:off x="220149" y="4178567"/>
            <a:ext cx="2027893" cy="1117518"/>
          </a:xfrm>
          <a:prstGeom prst="rect">
            <a:avLst/>
          </a:prstGeom>
          <a:solidFill>
            <a:srgbClr val="DEFFA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3000">
                <a:solidFill>
                  <a:srgbClr val="000000"/>
                </a:solidFill>
                <a:latin typeface="Avenir Next Regular"/>
                <a:ea typeface="Avenir Next Regular"/>
                <a:cs typeface="Avenir Next Regular"/>
                <a:sym typeface="Avenir Next Regular"/>
              </a:defRPr>
            </a:pPr>
            <a:r>
              <a:rPr sz="1500" b="1" dirty="0"/>
              <a:t>Telemedicine and EMS Collaboration</a:t>
            </a:r>
            <a:r>
              <a:rPr sz="1500" dirty="0"/>
              <a:t>: reduce unnecessary ED visits</a:t>
            </a:r>
          </a:p>
        </p:txBody>
      </p:sp>
      <p:sp>
        <p:nvSpPr>
          <p:cNvPr id="591" name="4. Patient &amp; Community Ed/Outreach:…"/>
          <p:cNvSpPr/>
          <p:nvPr/>
        </p:nvSpPr>
        <p:spPr>
          <a:xfrm>
            <a:off x="2725907" y="4774269"/>
            <a:ext cx="6740187" cy="1319343"/>
          </a:xfrm>
          <a:prstGeom prst="rect">
            <a:avLst/>
          </a:prstGeom>
          <a:solidFill>
            <a:srgbClr val="51B297"/>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4. Patient &amp; Community Ed/Outreach:</a:t>
            </a:r>
          </a:p>
          <a:p>
            <a:pPr algn="ctr" defTabSz="228600">
              <a:defRPr sz="3000">
                <a:solidFill>
                  <a:srgbClr val="000000"/>
                </a:solidFill>
                <a:latin typeface="Avenir Next Regular"/>
                <a:ea typeface="Avenir Next Regular"/>
                <a:cs typeface="Avenir Next Regular"/>
                <a:sym typeface="Avenir Next Regular"/>
              </a:defRPr>
            </a:pPr>
            <a:r>
              <a:rPr sz="1500" b="1" dirty="0"/>
              <a:t>Educate</a:t>
            </a:r>
            <a:r>
              <a:rPr sz="1500" dirty="0"/>
              <a:t> appropriate ER/EMS utilization and encourage urgent care and primary care utilization for non-emergent care</a:t>
            </a:r>
          </a:p>
        </p:txBody>
      </p:sp>
      <p:sp>
        <p:nvSpPr>
          <p:cNvPr id="592" name="Arrow"/>
          <p:cNvSpPr/>
          <p:nvPr/>
        </p:nvSpPr>
        <p:spPr>
          <a:xfrm flipH="1">
            <a:off x="2177877" y="4311474"/>
            <a:ext cx="625824" cy="851704"/>
          </a:xfrm>
          <a:prstGeom prst="rightArrow">
            <a:avLst>
              <a:gd name="adj1" fmla="val 65118"/>
              <a:gd name="adj2" fmla="val 42559"/>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59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596"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r>
              <a:rPr sz="3600" dirty="0"/>
              <a:t>My Approach for ER Care Management</a:t>
            </a:r>
          </a:p>
        </p:txBody>
      </p:sp>
      <p:sp>
        <p:nvSpPr>
          <p:cNvPr id="597" name="5. Efficient Resource Allocation: Who…"/>
          <p:cNvSpPr/>
          <p:nvPr/>
        </p:nvSpPr>
        <p:spPr>
          <a:xfrm>
            <a:off x="1961730" y="2089882"/>
            <a:ext cx="6731811" cy="92774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5. Efficient Resource Allocation: Who</a:t>
            </a:r>
          </a:p>
          <a:p>
            <a:pPr algn="ctr" defTabSz="228600">
              <a:defRPr sz="3000">
                <a:solidFill>
                  <a:srgbClr val="000000"/>
                </a:solidFill>
                <a:latin typeface="Avenir Next Regular"/>
                <a:ea typeface="Avenir Next Regular"/>
                <a:cs typeface="Avenir Next Regular"/>
                <a:sym typeface="Avenir Next Regular"/>
              </a:defRPr>
            </a:pPr>
            <a:r>
              <a:rPr sz="1500" dirty="0"/>
              <a:t>(Optimize </a:t>
            </a:r>
            <a:r>
              <a:rPr sz="1500" b="1" dirty="0"/>
              <a:t>staffing</a:t>
            </a:r>
            <a:r>
              <a:rPr sz="1500" dirty="0"/>
              <a:t>, analytics &amp; real-time resource </a:t>
            </a:r>
            <a:r>
              <a:rPr sz="1500" b="1" dirty="0"/>
              <a:t>utilization</a:t>
            </a:r>
            <a:r>
              <a:rPr sz="1500" dirty="0"/>
              <a:t>/</a:t>
            </a:r>
            <a:r>
              <a:rPr sz="1500" b="1" dirty="0"/>
              <a:t>allocation)</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0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01"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r>
              <a:rPr sz="3600"/>
              <a:t>My Approach for ER Care Management</a:t>
            </a:r>
          </a:p>
        </p:txBody>
      </p:sp>
      <p:sp>
        <p:nvSpPr>
          <p:cNvPr id="602" name="5. Efficient Resource Allocation: Who…"/>
          <p:cNvSpPr/>
          <p:nvPr/>
        </p:nvSpPr>
        <p:spPr>
          <a:xfrm>
            <a:off x="1961730" y="2089882"/>
            <a:ext cx="6731811" cy="92774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5. Efficient Resource Allocation: Who</a:t>
            </a:r>
          </a:p>
          <a:p>
            <a:pPr algn="ctr" defTabSz="228600">
              <a:defRPr sz="3000">
                <a:solidFill>
                  <a:srgbClr val="000000"/>
                </a:solidFill>
                <a:latin typeface="Avenir Next Regular"/>
                <a:ea typeface="Avenir Next Regular"/>
                <a:cs typeface="Avenir Next Regular"/>
                <a:sym typeface="Avenir Next Regular"/>
              </a:defRPr>
            </a:pPr>
            <a:r>
              <a:rPr sz="1500" dirty="0"/>
              <a:t>(Optimize </a:t>
            </a:r>
            <a:r>
              <a:rPr sz="1500" b="1" dirty="0"/>
              <a:t>staffing</a:t>
            </a:r>
            <a:r>
              <a:rPr sz="1500" dirty="0"/>
              <a:t>, analytics &amp; real-time resource </a:t>
            </a:r>
            <a:r>
              <a:rPr sz="1500" b="1" dirty="0"/>
              <a:t>utilization</a:t>
            </a:r>
            <a:r>
              <a:rPr sz="1500" dirty="0"/>
              <a:t>/</a:t>
            </a:r>
            <a:r>
              <a:rPr sz="1500" b="1" dirty="0"/>
              <a:t>allocation)</a:t>
            </a:r>
          </a:p>
        </p:txBody>
      </p:sp>
      <p:sp>
        <p:nvSpPr>
          <p:cNvPr id="603" name="6. Process Improvement: How…"/>
          <p:cNvSpPr/>
          <p:nvPr/>
        </p:nvSpPr>
        <p:spPr>
          <a:xfrm>
            <a:off x="1963256" y="3153513"/>
            <a:ext cx="6728760" cy="92774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6. Process Improvement: How</a:t>
            </a:r>
          </a:p>
          <a:p>
            <a:pPr algn="ctr" defTabSz="228600">
              <a:defRPr sz="3000">
                <a:solidFill>
                  <a:srgbClr val="000000"/>
                </a:solidFill>
                <a:latin typeface="Avenir Next Regular"/>
                <a:ea typeface="Avenir Next Regular"/>
                <a:cs typeface="Avenir Next Regular"/>
                <a:sym typeface="Avenir Next Regular"/>
              </a:defRPr>
            </a:pPr>
            <a:r>
              <a:rPr sz="1500" dirty="0"/>
              <a:t>(Streamline processes &amp; </a:t>
            </a:r>
            <a:r>
              <a:rPr sz="1500" b="1" dirty="0"/>
              <a:t>quality improvement</a:t>
            </a:r>
            <a:r>
              <a:rPr sz="1500" dirty="0"/>
              <a:t> initiatives - PDCA cycle)</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0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07"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r>
              <a:rPr sz="3600"/>
              <a:t>My Approach for ER Care Management</a:t>
            </a:r>
          </a:p>
        </p:txBody>
      </p:sp>
      <p:sp>
        <p:nvSpPr>
          <p:cNvPr id="608" name="5. Efficient Resource Allocation: Who…"/>
          <p:cNvSpPr/>
          <p:nvPr/>
        </p:nvSpPr>
        <p:spPr>
          <a:xfrm>
            <a:off x="1961730" y="2089882"/>
            <a:ext cx="6731811" cy="92774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5. Efficient Resource Allocation: Who</a:t>
            </a:r>
          </a:p>
          <a:p>
            <a:pPr algn="ctr" defTabSz="228600">
              <a:defRPr sz="3000">
                <a:solidFill>
                  <a:srgbClr val="000000"/>
                </a:solidFill>
                <a:latin typeface="Avenir Next Regular"/>
                <a:ea typeface="Avenir Next Regular"/>
                <a:cs typeface="Avenir Next Regular"/>
                <a:sym typeface="Avenir Next Regular"/>
              </a:defRPr>
            </a:pPr>
            <a:r>
              <a:rPr sz="1500" dirty="0"/>
              <a:t>(Optimize </a:t>
            </a:r>
            <a:r>
              <a:rPr sz="1500" b="1" dirty="0"/>
              <a:t>staffing</a:t>
            </a:r>
            <a:r>
              <a:rPr sz="1500" dirty="0"/>
              <a:t>, analytics &amp; real-time resource </a:t>
            </a:r>
            <a:r>
              <a:rPr sz="1500" b="1" dirty="0"/>
              <a:t>utilization</a:t>
            </a:r>
            <a:r>
              <a:rPr sz="1500" dirty="0"/>
              <a:t>/</a:t>
            </a:r>
            <a:r>
              <a:rPr sz="1500" b="1" dirty="0"/>
              <a:t>allocation)</a:t>
            </a:r>
          </a:p>
        </p:txBody>
      </p:sp>
      <p:sp>
        <p:nvSpPr>
          <p:cNvPr id="609" name="6. Process Improvement: How…"/>
          <p:cNvSpPr/>
          <p:nvPr/>
        </p:nvSpPr>
        <p:spPr>
          <a:xfrm>
            <a:off x="1963256" y="3153513"/>
            <a:ext cx="6728760" cy="92774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6. Process Improvement: How</a:t>
            </a:r>
          </a:p>
          <a:p>
            <a:pPr algn="ctr" defTabSz="228600">
              <a:defRPr sz="3000">
                <a:solidFill>
                  <a:srgbClr val="000000"/>
                </a:solidFill>
                <a:latin typeface="Avenir Next Regular"/>
                <a:ea typeface="Avenir Next Regular"/>
                <a:cs typeface="Avenir Next Regular"/>
                <a:sym typeface="Avenir Next Regular"/>
              </a:defRPr>
            </a:pPr>
            <a:r>
              <a:rPr sz="1500" dirty="0"/>
              <a:t>(Streamline processes &amp; </a:t>
            </a:r>
            <a:r>
              <a:rPr sz="1500" b="1" dirty="0"/>
              <a:t>quality improvement</a:t>
            </a:r>
            <a:r>
              <a:rPr sz="1500" dirty="0"/>
              <a:t> initiatives - PDCA cycle)</a:t>
            </a:r>
          </a:p>
        </p:txBody>
      </p:sp>
      <p:sp>
        <p:nvSpPr>
          <p:cNvPr id="610" name="7. Continuous Monitoring and Evaluation:…"/>
          <p:cNvSpPr/>
          <p:nvPr/>
        </p:nvSpPr>
        <p:spPr>
          <a:xfrm>
            <a:off x="1961730" y="4214040"/>
            <a:ext cx="6731811" cy="1319342"/>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dirty="0"/>
              <a:t>7. Continuous Monitoring and Evaluation:</a:t>
            </a:r>
          </a:p>
          <a:p>
            <a:pPr algn="ctr" defTabSz="228600">
              <a:defRPr sz="3000">
                <a:solidFill>
                  <a:srgbClr val="000000"/>
                </a:solidFill>
                <a:latin typeface="Avenir Next Regular"/>
                <a:ea typeface="Avenir Next Regular"/>
                <a:cs typeface="Avenir Next Regular"/>
                <a:sym typeface="Avenir Next Regular"/>
              </a:defRPr>
            </a:pPr>
            <a:r>
              <a:rPr sz="1500" dirty="0"/>
              <a:t>Implement </a:t>
            </a:r>
            <a:r>
              <a:rPr sz="1500" b="1" dirty="0"/>
              <a:t>KPIs</a:t>
            </a:r>
            <a:r>
              <a:rPr sz="1500" dirty="0"/>
              <a:t> to measure efficiency (wait times, length of stay, and patient satisfaction). Regularly review &amp; analyze data to identify areas for improvement</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1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14" name="My Approach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7200" b="1" spc="-144">
                <a:solidFill>
                  <a:srgbClr val="000000"/>
                </a:solidFill>
                <a:latin typeface="Avenir Next Regular"/>
                <a:ea typeface="Avenir Next Regular"/>
                <a:cs typeface="Avenir Next Regular"/>
                <a:sym typeface="Avenir Next Regular"/>
              </a:defRPr>
            </a:lvl1pPr>
          </a:lstStyle>
          <a:p>
            <a:r>
              <a:rPr sz="3600"/>
              <a:t>My Approach for ER Care Management</a:t>
            </a:r>
          </a:p>
        </p:txBody>
      </p:sp>
      <p:sp>
        <p:nvSpPr>
          <p:cNvPr id="615" name="5. Efficient Resource Allocation: Who…"/>
          <p:cNvSpPr/>
          <p:nvPr/>
        </p:nvSpPr>
        <p:spPr>
          <a:xfrm>
            <a:off x="1961730" y="2089882"/>
            <a:ext cx="6731811" cy="927741"/>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a:t>5. Efficient Resource Allocation: Who</a:t>
            </a:r>
          </a:p>
          <a:p>
            <a:pPr algn="ctr" defTabSz="228600">
              <a:defRPr sz="3000">
                <a:solidFill>
                  <a:srgbClr val="000000"/>
                </a:solidFill>
                <a:latin typeface="Avenir Next Regular"/>
                <a:ea typeface="Avenir Next Regular"/>
                <a:cs typeface="Avenir Next Regular"/>
                <a:sym typeface="Avenir Next Regular"/>
              </a:defRPr>
            </a:pPr>
            <a:r>
              <a:rPr sz="1500"/>
              <a:t>(Optimize </a:t>
            </a:r>
            <a:r>
              <a:rPr sz="1500" b="1"/>
              <a:t>staffing</a:t>
            </a:r>
            <a:r>
              <a:rPr sz="1500"/>
              <a:t>, analytics &amp; real-time resource </a:t>
            </a:r>
            <a:r>
              <a:rPr sz="1500" b="1"/>
              <a:t>utilization</a:t>
            </a:r>
            <a:r>
              <a:rPr sz="1500"/>
              <a:t>/</a:t>
            </a:r>
            <a:r>
              <a:rPr sz="1500" b="1"/>
              <a:t>allocation)</a:t>
            </a:r>
          </a:p>
        </p:txBody>
      </p:sp>
      <p:sp>
        <p:nvSpPr>
          <p:cNvPr id="616" name="6. Process Improvement: How…"/>
          <p:cNvSpPr/>
          <p:nvPr/>
        </p:nvSpPr>
        <p:spPr>
          <a:xfrm>
            <a:off x="1963256" y="3153513"/>
            <a:ext cx="6728760" cy="927741"/>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a:t>6. Process Improvement: How</a:t>
            </a:r>
          </a:p>
          <a:p>
            <a:pPr algn="ctr" defTabSz="228600">
              <a:defRPr sz="3000">
                <a:solidFill>
                  <a:srgbClr val="000000"/>
                </a:solidFill>
                <a:latin typeface="Avenir Next Regular"/>
                <a:ea typeface="Avenir Next Regular"/>
                <a:cs typeface="Avenir Next Regular"/>
                <a:sym typeface="Avenir Next Regular"/>
              </a:defRPr>
            </a:pPr>
            <a:r>
              <a:rPr sz="1500"/>
              <a:t>(Streamline processes &amp; </a:t>
            </a:r>
            <a:r>
              <a:rPr sz="1500" b="1"/>
              <a:t>quality improvement</a:t>
            </a:r>
            <a:r>
              <a:rPr sz="1500"/>
              <a:t> initiatives - PDCA cycle)</a:t>
            </a:r>
          </a:p>
        </p:txBody>
      </p:sp>
      <p:sp>
        <p:nvSpPr>
          <p:cNvPr id="617" name="7. Continuous Monitoring and Evaluation:…"/>
          <p:cNvSpPr/>
          <p:nvPr/>
        </p:nvSpPr>
        <p:spPr>
          <a:xfrm>
            <a:off x="1961730" y="4214040"/>
            <a:ext cx="6731811" cy="1319342"/>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algn="ctr" defTabSz="228600">
              <a:defRPr sz="5300">
                <a:solidFill>
                  <a:srgbClr val="000000"/>
                </a:solidFill>
                <a:latin typeface="Avenir Next Regular"/>
                <a:ea typeface="Avenir Next Regular"/>
                <a:cs typeface="Avenir Next Regular"/>
                <a:sym typeface="Avenir Next Regular"/>
              </a:defRPr>
            </a:pPr>
            <a:r>
              <a:rPr sz="2650"/>
              <a:t>7. Continuous Monitoring and Evaluation:</a:t>
            </a:r>
          </a:p>
          <a:p>
            <a:pPr algn="ctr" defTabSz="228600">
              <a:defRPr sz="3000">
                <a:solidFill>
                  <a:srgbClr val="000000"/>
                </a:solidFill>
                <a:latin typeface="Avenir Next Regular"/>
                <a:ea typeface="Avenir Next Regular"/>
                <a:cs typeface="Avenir Next Regular"/>
                <a:sym typeface="Avenir Next Regular"/>
              </a:defRPr>
            </a:pPr>
            <a:r>
              <a:rPr sz="1500"/>
              <a:t>Implement </a:t>
            </a:r>
            <a:r>
              <a:rPr sz="1500" b="1"/>
              <a:t>KPIs</a:t>
            </a:r>
            <a:r>
              <a:rPr sz="1500"/>
              <a:t> to measure efficiency (wait times, length of stay, and patient satisfaction). Regularly review &amp; analyze data to identify areas for improvement</a:t>
            </a:r>
          </a:p>
        </p:txBody>
      </p:sp>
      <p:pic>
        <p:nvPicPr>
          <p:cNvPr id="618"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4426" y="2552354"/>
            <a:ext cx="2502096" cy="2518556"/>
          </a:xfrm>
          <a:prstGeom prst="rect">
            <a:avLst/>
          </a:prstGeom>
          <a:ln w="25400">
            <a:solidFill>
              <a:srgbClr val="000000"/>
            </a:solidFill>
            <a:miter lim="400000"/>
          </a:ln>
        </p:spPr>
      </p:pic>
      <p:sp>
        <p:nvSpPr>
          <p:cNvPr id="619" name="Arrow"/>
          <p:cNvSpPr/>
          <p:nvPr/>
        </p:nvSpPr>
        <p:spPr>
          <a:xfrm>
            <a:off x="8572102" y="2553306"/>
            <a:ext cx="627877" cy="2128155"/>
          </a:xfrm>
          <a:prstGeom prst="rightArrow">
            <a:avLst>
              <a:gd name="adj1" fmla="val 73998"/>
              <a:gd name="adj2" fmla="val 62774"/>
            </a:avLst>
          </a:prstGeom>
          <a:gradFill>
            <a:gsLst>
              <a:gs pos="0">
                <a:srgbClr val="DEFFA4"/>
              </a:gs>
              <a:gs pos="100000">
                <a:srgbClr val="72FFDA"/>
              </a:gs>
            </a:gsLst>
            <a:lin ang="4917049"/>
          </a:gradFill>
          <a:ln w="25400">
            <a:solidFill>
              <a:srgbClr val="000000"/>
            </a:solidFill>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sym typeface="Helvetica Neue Medium"/>
              </a:defRPr>
            </a:pPr>
            <a:endParaRPr sz="1600"/>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2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23" name="Important notes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6719" b="1" spc="-134">
                <a:solidFill>
                  <a:srgbClr val="000000"/>
                </a:solidFill>
                <a:latin typeface="Avenir Next Regular"/>
                <a:ea typeface="Avenir Next Regular"/>
                <a:cs typeface="Avenir Next Regular"/>
                <a:sym typeface="Avenir Next Regular"/>
              </a:defRPr>
            </a:lvl1pPr>
          </a:lstStyle>
          <a:p>
            <a:pPr algn="ctr"/>
            <a:r>
              <a:rPr sz="3360" dirty="0"/>
              <a:t>Important notes for ER Care Management</a:t>
            </a:r>
          </a:p>
        </p:txBody>
      </p:sp>
      <p:sp>
        <p:nvSpPr>
          <p:cNvPr id="624" name="Elimination of inappropriate utilization"/>
          <p:cNvSpPr/>
          <p:nvPr/>
        </p:nvSpPr>
        <p:spPr>
          <a:xfrm>
            <a:off x="2725907" y="1979542"/>
            <a:ext cx="6740187" cy="509928"/>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dirty="0"/>
              <a:t>Elimination of inappropriate utilization</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27"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28" name="Important notes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6719" b="1" spc="-134">
                <a:solidFill>
                  <a:srgbClr val="000000"/>
                </a:solidFill>
                <a:latin typeface="Avenir Next Regular"/>
                <a:ea typeface="Avenir Next Regular"/>
                <a:cs typeface="Avenir Next Regular"/>
                <a:sym typeface="Avenir Next Regular"/>
              </a:defRPr>
            </a:lvl1pPr>
          </a:lstStyle>
          <a:p>
            <a:pPr algn="ctr"/>
            <a:r>
              <a:rPr sz="3360" dirty="0"/>
              <a:t>Important notes for ER Care Management</a:t>
            </a:r>
          </a:p>
        </p:txBody>
      </p:sp>
      <p:sp>
        <p:nvSpPr>
          <p:cNvPr id="629" name="Appropriate admission MDM/rate"/>
          <p:cNvSpPr/>
          <p:nvPr/>
        </p:nvSpPr>
        <p:spPr>
          <a:xfrm>
            <a:off x="2725907" y="2583432"/>
            <a:ext cx="6740187" cy="56383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Appropriate admission MDM/rate</a:t>
            </a:r>
          </a:p>
        </p:txBody>
      </p:sp>
      <p:sp>
        <p:nvSpPr>
          <p:cNvPr id="630" name="Elimination of inappropriate utilization"/>
          <p:cNvSpPr/>
          <p:nvPr/>
        </p:nvSpPr>
        <p:spPr>
          <a:xfrm>
            <a:off x="2725907" y="1979542"/>
            <a:ext cx="6740187" cy="509928"/>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dirty="0"/>
              <a:t>Elimination of inappropriate utilization</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33"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34" name="Important notes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6719" b="1" spc="-134">
                <a:solidFill>
                  <a:srgbClr val="000000"/>
                </a:solidFill>
                <a:latin typeface="Avenir Next Regular"/>
                <a:ea typeface="Avenir Next Regular"/>
                <a:cs typeface="Avenir Next Regular"/>
                <a:sym typeface="Avenir Next Regular"/>
              </a:defRPr>
            </a:lvl1pPr>
          </a:lstStyle>
          <a:p>
            <a:pPr algn="ctr"/>
            <a:r>
              <a:rPr sz="3360"/>
              <a:t>Important notes for ER Care Management</a:t>
            </a:r>
          </a:p>
        </p:txBody>
      </p:sp>
      <p:sp>
        <p:nvSpPr>
          <p:cNvPr id="635" name="Appropriate admission MDM/rate"/>
          <p:cNvSpPr/>
          <p:nvPr/>
        </p:nvSpPr>
        <p:spPr>
          <a:xfrm>
            <a:off x="2725907" y="2583432"/>
            <a:ext cx="6740187" cy="56383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Appropriate admission MDM/rate</a:t>
            </a:r>
          </a:p>
        </p:txBody>
      </p:sp>
      <p:sp>
        <p:nvSpPr>
          <p:cNvPr id="636" name="Elimination of inappropriate utilization"/>
          <p:cNvSpPr/>
          <p:nvPr/>
        </p:nvSpPr>
        <p:spPr>
          <a:xfrm>
            <a:off x="2725907" y="1979542"/>
            <a:ext cx="6740187" cy="509928"/>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Elimination of inappropriate utilization</a:t>
            </a:r>
          </a:p>
        </p:txBody>
      </p:sp>
      <p:sp>
        <p:nvSpPr>
          <p:cNvPr id="637" name="Pre-hospital alternate destination/EMS triage"/>
          <p:cNvSpPr/>
          <p:nvPr/>
        </p:nvSpPr>
        <p:spPr>
          <a:xfrm>
            <a:off x="2730095" y="3241228"/>
            <a:ext cx="6731811" cy="1038867"/>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Pre-hospital alternate destination/EMS triage</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4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41" name="Important notes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6719" b="1" spc="-134">
                <a:solidFill>
                  <a:srgbClr val="000000"/>
                </a:solidFill>
                <a:latin typeface="Avenir Next Regular"/>
                <a:ea typeface="Avenir Next Regular"/>
                <a:cs typeface="Avenir Next Regular"/>
                <a:sym typeface="Avenir Next Regular"/>
              </a:defRPr>
            </a:lvl1pPr>
          </a:lstStyle>
          <a:p>
            <a:pPr algn="ctr"/>
            <a:r>
              <a:rPr sz="3360"/>
              <a:t>Important notes for ER Care Management</a:t>
            </a:r>
          </a:p>
        </p:txBody>
      </p:sp>
      <p:sp>
        <p:nvSpPr>
          <p:cNvPr id="642" name="Appropriate admission MDM/rate"/>
          <p:cNvSpPr/>
          <p:nvPr/>
        </p:nvSpPr>
        <p:spPr>
          <a:xfrm>
            <a:off x="2725907" y="2583432"/>
            <a:ext cx="6740187" cy="56383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Appropriate admission MDM/rate</a:t>
            </a:r>
          </a:p>
        </p:txBody>
      </p:sp>
      <p:sp>
        <p:nvSpPr>
          <p:cNvPr id="643" name="Elimination of inappropriate utilization"/>
          <p:cNvSpPr/>
          <p:nvPr/>
        </p:nvSpPr>
        <p:spPr>
          <a:xfrm>
            <a:off x="2725907" y="1979542"/>
            <a:ext cx="6740187" cy="509928"/>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Elimination of inappropriate utilization</a:t>
            </a:r>
          </a:p>
        </p:txBody>
      </p:sp>
      <p:sp>
        <p:nvSpPr>
          <p:cNvPr id="644" name="Pre-hospital alternate destination/EMS triage"/>
          <p:cNvSpPr/>
          <p:nvPr/>
        </p:nvSpPr>
        <p:spPr>
          <a:xfrm>
            <a:off x="2730095" y="3241228"/>
            <a:ext cx="6731811" cy="1038867"/>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Pre-hospital alternate destination/EMS triage</a:t>
            </a:r>
          </a:p>
        </p:txBody>
      </p:sp>
      <p:sp>
        <p:nvSpPr>
          <p:cNvPr id="645" name="Telemedicine/virtual medicine"/>
          <p:cNvSpPr/>
          <p:nvPr/>
        </p:nvSpPr>
        <p:spPr>
          <a:xfrm>
            <a:off x="2731620" y="4374056"/>
            <a:ext cx="6728760" cy="563835"/>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Telemedicine/virtual medicine</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7"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648"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649" name="Important notes for ER Care Management"/>
          <p:cNvSpPr txBox="1"/>
          <p:nvPr/>
        </p:nvSpPr>
        <p:spPr>
          <a:xfrm>
            <a:off x="1891221" y="1305710"/>
            <a:ext cx="8409558" cy="7665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48204">
              <a:lnSpc>
                <a:spcPct val="80000"/>
              </a:lnSpc>
              <a:defRPr sz="6719" b="1" spc="-134">
                <a:solidFill>
                  <a:srgbClr val="000000"/>
                </a:solidFill>
                <a:latin typeface="Avenir Next Regular"/>
                <a:ea typeface="Avenir Next Regular"/>
                <a:cs typeface="Avenir Next Regular"/>
                <a:sym typeface="Avenir Next Regular"/>
              </a:defRPr>
            </a:lvl1pPr>
          </a:lstStyle>
          <a:p>
            <a:pPr algn="ctr"/>
            <a:r>
              <a:rPr sz="3360"/>
              <a:t>Important notes for ER Care Management</a:t>
            </a:r>
          </a:p>
        </p:txBody>
      </p:sp>
      <p:sp>
        <p:nvSpPr>
          <p:cNvPr id="650" name="Appropriate admission MDM/rate"/>
          <p:cNvSpPr/>
          <p:nvPr/>
        </p:nvSpPr>
        <p:spPr>
          <a:xfrm>
            <a:off x="2725907" y="2583432"/>
            <a:ext cx="6740187" cy="563835"/>
          </a:xfrm>
          <a:prstGeom prst="rect">
            <a:avLst/>
          </a:prstGeom>
          <a:solidFill>
            <a:srgbClr val="E06C8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Appropriate admission MDM/rate</a:t>
            </a:r>
          </a:p>
        </p:txBody>
      </p:sp>
      <p:sp>
        <p:nvSpPr>
          <p:cNvPr id="651" name="Elimination of inappropriate utilization"/>
          <p:cNvSpPr/>
          <p:nvPr/>
        </p:nvSpPr>
        <p:spPr>
          <a:xfrm>
            <a:off x="2725907" y="1979542"/>
            <a:ext cx="6740187" cy="509928"/>
          </a:xfrm>
          <a:prstGeom prst="rect">
            <a:avLst/>
          </a:prstGeom>
          <a:solidFill>
            <a:srgbClr val="88C3D3"/>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Elimination of inappropriate utilization</a:t>
            </a:r>
          </a:p>
        </p:txBody>
      </p:sp>
      <p:sp>
        <p:nvSpPr>
          <p:cNvPr id="652" name="Pre-hospital alternate destination/EMS triage"/>
          <p:cNvSpPr/>
          <p:nvPr/>
        </p:nvSpPr>
        <p:spPr>
          <a:xfrm>
            <a:off x="2730095" y="3241228"/>
            <a:ext cx="6731811" cy="1038867"/>
          </a:xfrm>
          <a:prstGeom prst="rect">
            <a:avLst/>
          </a:prstGeom>
          <a:solidFill>
            <a:srgbClr val="F5D24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Pre-hospital alternate destination/EMS triage</a:t>
            </a:r>
          </a:p>
        </p:txBody>
      </p:sp>
      <p:sp>
        <p:nvSpPr>
          <p:cNvPr id="653" name="Telemedicine/virtual medicine"/>
          <p:cNvSpPr/>
          <p:nvPr/>
        </p:nvSpPr>
        <p:spPr>
          <a:xfrm>
            <a:off x="2731620" y="4374056"/>
            <a:ext cx="6728760" cy="563835"/>
          </a:xfrm>
          <a:prstGeom prst="rect">
            <a:avLst/>
          </a:prstGeom>
          <a:solidFill>
            <a:srgbClr val="97C88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Telemedicine/virtual medicine</a:t>
            </a:r>
          </a:p>
        </p:txBody>
      </p:sp>
      <p:sp>
        <p:nvSpPr>
          <p:cNvPr id="654" name="Real-time data analytics"/>
          <p:cNvSpPr/>
          <p:nvPr/>
        </p:nvSpPr>
        <p:spPr>
          <a:xfrm>
            <a:off x="2731620" y="5031853"/>
            <a:ext cx="6728760" cy="563835"/>
          </a:xfrm>
          <a:prstGeom prst="rect">
            <a:avLst/>
          </a:prstGeom>
          <a:solidFill>
            <a:srgbClr val="BF5EE0"/>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57200">
              <a:defRPr sz="5300">
                <a:solidFill>
                  <a:srgbClr val="000000"/>
                </a:solidFill>
                <a:latin typeface="Avenir Next Regular"/>
                <a:ea typeface="Avenir Next Regular"/>
                <a:cs typeface="Avenir Next Regular"/>
                <a:sym typeface="Avenir Next Regular"/>
              </a:defRPr>
            </a:lvl1pPr>
          </a:lstStyle>
          <a:p>
            <a:pPr algn="ctr"/>
            <a:r>
              <a:rPr sz="2650"/>
              <a:t>Real-time data analytics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C56B7-B77D-5F08-7FD0-D38B1A65DE46}"/>
              </a:ext>
            </a:extLst>
          </p:cNvPr>
          <p:cNvSpPr>
            <a:spLocks noGrp="1"/>
          </p:cNvSpPr>
          <p:nvPr>
            <p:ph type="title"/>
          </p:nvPr>
        </p:nvSpPr>
        <p:spPr/>
        <p:txBody>
          <a:bodyPr>
            <a:normAutofit/>
          </a:bodyPr>
          <a:lstStyle/>
          <a:p>
            <a:r>
              <a:rPr lang="en-US" sz="4400" dirty="0"/>
              <a:t>Some Helpful Definitions</a:t>
            </a:r>
          </a:p>
        </p:txBody>
      </p:sp>
      <p:sp>
        <p:nvSpPr>
          <p:cNvPr id="3" name="Content Placeholder 2">
            <a:extLst>
              <a:ext uri="{FF2B5EF4-FFF2-40B4-BE49-F238E27FC236}">
                <a16:creationId xmlns:a16="http://schemas.microsoft.com/office/drawing/2014/main" id="{29A8BD4E-A1DD-2430-091F-04C2AEB89DB3}"/>
              </a:ext>
            </a:extLst>
          </p:cNvPr>
          <p:cNvSpPr>
            <a:spLocks noGrp="1"/>
          </p:cNvSpPr>
          <p:nvPr>
            <p:ph idx="1"/>
          </p:nvPr>
        </p:nvSpPr>
        <p:spPr>
          <a:xfrm>
            <a:off x="838200" y="2345635"/>
            <a:ext cx="10515600" cy="3719185"/>
          </a:xfrm>
        </p:spPr>
        <p:txBody>
          <a:bodyPr>
            <a:normAutofit lnSpcReduction="10000"/>
          </a:bodyPr>
          <a:lstStyle/>
          <a:p>
            <a:r>
              <a:rPr lang="en-US" sz="2400" b="1" dirty="0"/>
              <a:t>Care management:</a:t>
            </a:r>
            <a:r>
              <a:rPr lang="en-US" sz="2400" dirty="0"/>
              <a:t> umbrella term which includes all types of initiatives (i.e., at least 44) to reduce the cost and/or frequency of services without sacrificing quality of care (e.g., utilization management, provider negotiations, network management, concurrent review, discharge management, disease management, complex case management, etc.)</a:t>
            </a:r>
          </a:p>
          <a:p>
            <a:r>
              <a:rPr lang="en-US" sz="2400" b="1" dirty="0"/>
              <a:t>Potentially Avoidable Care:</a:t>
            </a:r>
            <a:r>
              <a:rPr lang="en-US" sz="2400" dirty="0"/>
              <a:t> term to describe health care events that were medically unnecessary and/or could be performed in a less expensive location and/or replaced with a less expensive but equally or more effective outcome.</a:t>
            </a:r>
          </a:p>
          <a:p>
            <a:r>
              <a:rPr lang="en-US" sz="2400" b="1" dirty="0"/>
              <a:t>Care Management Effectiveness (CME)</a:t>
            </a:r>
            <a:r>
              <a:rPr lang="en-US" sz="2400" dirty="0"/>
              <a:t>: term to describe how effective a system is.  Ranges from 0% to 100%.  The higher the CME the fewer the remaining potentially avoidable services.</a:t>
            </a:r>
          </a:p>
        </p:txBody>
      </p:sp>
      <p:sp>
        <p:nvSpPr>
          <p:cNvPr id="4" name="Footer Placeholder 3">
            <a:extLst>
              <a:ext uri="{FF2B5EF4-FFF2-40B4-BE49-F238E27FC236}">
                <a16:creationId xmlns:a16="http://schemas.microsoft.com/office/drawing/2014/main" id="{EFB1AB32-2737-8718-DE60-0DEBDB7B55BA}"/>
              </a:ext>
            </a:extLst>
          </p:cNvPr>
          <p:cNvSpPr>
            <a:spLocks noGrp="1"/>
          </p:cNvSpPr>
          <p:nvPr>
            <p:ph type="ftr" sz="quarter" idx="10"/>
          </p:nvPr>
        </p:nvSpPr>
        <p:spPr/>
        <p:txBody>
          <a:bodyPr/>
          <a:lstStyle/>
          <a:p>
            <a:r>
              <a:rPr lang="en-US">
                <a:solidFill>
                  <a:srgbClr val="000000">
                    <a:tint val="75000"/>
                  </a:srgbClr>
                </a:solidFill>
                <a:latin typeface="Calibri" panose="020F0502020204030204"/>
              </a:rPr>
              <a:t>© 2023 Axene Health Partners, LLC</a:t>
            </a:r>
            <a:endParaRPr lang="en-US" dirty="0">
              <a:solidFill>
                <a:srgbClr val="000000">
                  <a:tint val="75000"/>
                </a:srgbClr>
              </a:solidFill>
              <a:latin typeface="Calibri" panose="020F0502020204030204"/>
            </a:endParaRPr>
          </a:p>
        </p:txBody>
      </p:sp>
      <p:sp>
        <p:nvSpPr>
          <p:cNvPr id="5" name="Text Placeholder 4">
            <a:extLst>
              <a:ext uri="{FF2B5EF4-FFF2-40B4-BE49-F238E27FC236}">
                <a16:creationId xmlns:a16="http://schemas.microsoft.com/office/drawing/2014/main" id="{6FB74D32-327B-170D-8AB3-AF33474276EC}"/>
              </a:ext>
            </a:extLst>
          </p:cNvPr>
          <p:cNvSpPr>
            <a:spLocks noGrp="1"/>
          </p:cNvSpPr>
          <p:nvPr>
            <p:ph type="body" sz="quarter" idx="11"/>
          </p:nvPr>
        </p:nvSpPr>
        <p:spPr/>
        <p:txBody>
          <a:bodyPr/>
          <a:lstStyle/>
          <a:p>
            <a:r>
              <a:rPr lang="en-US" dirty="0"/>
              <a:t>An attempt to reduce confusion</a:t>
            </a:r>
          </a:p>
        </p:txBody>
      </p:sp>
    </p:spTree>
    <p:extLst>
      <p:ext uri="{BB962C8B-B14F-4D97-AF65-F5344CB8AC3E}">
        <p14:creationId xmlns:p14="http://schemas.microsoft.com/office/powerpoint/2010/main" val="24057830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
        <p:nvSpPr>
          <p:cNvPr id="712" name="Efficiency"/>
          <p:cNvSpPr txBox="1"/>
          <p:nvPr/>
        </p:nvSpPr>
        <p:spPr>
          <a:xfrm>
            <a:off x="4302747" y="2156069"/>
            <a:ext cx="1757753" cy="439894"/>
          </a:xfrm>
          <a:prstGeom prst="rect">
            <a:avLst/>
          </a:prstGeom>
          <a:solidFill>
            <a:srgbClr val="91C68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Efficiency</a:t>
            </a:r>
          </a:p>
        </p:txBody>
      </p:sp>
      <p:sp>
        <p:nvSpPr>
          <p:cNvPr id="713" name="Finding the right answer in the least amount of time using the least amount of resources possible"/>
          <p:cNvSpPr txBox="1"/>
          <p:nvPr/>
        </p:nvSpPr>
        <p:spPr>
          <a:xfrm>
            <a:off x="4302747" y="2663924"/>
            <a:ext cx="1757753" cy="2807341"/>
          </a:xfrm>
          <a:prstGeom prst="rect">
            <a:avLst/>
          </a:prstGeom>
          <a:solidFill>
            <a:srgbClr val="B2F2A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72588">
              <a:lnSpc>
                <a:spcPct val="80000"/>
              </a:lnSpc>
              <a:defRPr sz="4250" spc="-85">
                <a:solidFill>
                  <a:srgbClr val="000000"/>
                </a:solidFill>
                <a:latin typeface="Avenir Next Regular"/>
                <a:ea typeface="Avenir Next Regular"/>
                <a:cs typeface="Avenir Next Regular"/>
                <a:sym typeface="Avenir Next Regular"/>
              </a:defRPr>
            </a:lvl1pPr>
          </a:lstStyle>
          <a:p>
            <a:pPr algn="ctr"/>
            <a:r>
              <a:rPr sz="2125"/>
              <a:t>Finding the right answer in the least amount of time using the least amount of resources possible</a:t>
            </a:r>
          </a:p>
        </p:txBody>
      </p:sp>
    </p:spTree>
    <p:extLst>
      <p:ext uri="{BB962C8B-B14F-4D97-AF65-F5344CB8AC3E}">
        <p14:creationId xmlns:p14="http://schemas.microsoft.com/office/powerpoint/2010/main" val="1298482899"/>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
        <p:nvSpPr>
          <p:cNvPr id="712" name="Efficiency"/>
          <p:cNvSpPr txBox="1"/>
          <p:nvPr/>
        </p:nvSpPr>
        <p:spPr>
          <a:xfrm>
            <a:off x="4302747" y="2156069"/>
            <a:ext cx="1757753" cy="439894"/>
          </a:xfrm>
          <a:prstGeom prst="rect">
            <a:avLst/>
          </a:prstGeom>
          <a:solidFill>
            <a:srgbClr val="91C68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Efficiency</a:t>
            </a:r>
          </a:p>
        </p:txBody>
      </p:sp>
      <p:sp>
        <p:nvSpPr>
          <p:cNvPr id="713" name="Finding the right answer in the least amount of time using the least amount of resources possible"/>
          <p:cNvSpPr txBox="1"/>
          <p:nvPr/>
        </p:nvSpPr>
        <p:spPr>
          <a:xfrm>
            <a:off x="4302747" y="2663924"/>
            <a:ext cx="1757753" cy="2807341"/>
          </a:xfrm>
          <a:prstGeom prst="rect">
            <a:avLst/>
          </a:prstGeom>
          <a:solidFill>
            <a:srgbClr val="B2F2A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72588">
              <a:lnSpc>
                <a:spcPct val="80000"/>
              </a:lnSpc>
              <a:defRPr sz="4250" spc="-85">
                <a:solidFill>
                  <a:srgbClr val="000000"/>
                </a:solidFill>
                <a:latin typeface="Avenir Next Regular"/>
                <a:ea typeface="Avenir Next Regular"/>
                <a:cs typeface="Avenir Next Regular"/>
                <a:sym typeface="Avenir Next Regular"/>
              </a:defRPr>
            </a:lvl1pPr>
          </a:lstStyle>
          <a:p>
            <a:pPr algn="ctr"/>
            <a:r>
              <a:rPr sz="2125"/>
              <a:t>Finding the right answer in the least amount of time using the least amount of resources possible</a:t>
            </a:r>
          </a:p>
        </p:txBody>
      </p:sp>
      <p:sp>
        <p:nvSpPr>
          <p:cNvPr id="714" name="Quality"/>
          <p:cNvSpPr txBox="1"/>
          <p:nvPr/>
        </p:nvSpPr>
        <p:spPr>
          <a:xfrm>
            <a:off x="6131500" y="2154767"/>
            <a:ext cx="1757752" cy="439894"/>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dirty="0"/>
              <a:t>Quality</a:t>
            </a:r>
          </a:p>
        </p:txBody>
      </p:sp>
      <p:sp>
        <p:nvSpPr>
          <p:cNvPr id="715" name="Evidence-Based Medicine…"/>
          <p:cNvSpPr txBox="1"/>
          <p:nvPr/>
        </p:nvSpPr>
        <p:spPr>
          <a:xfrm>
            <a:off x="6131500" y="2662623"/>
            <a:ext cx="1757752" cy="2809944"/>
          </a:xfrm>
          <a:prstGeom prst="rect">
            <a:avLst/>
          </a:prstGeom>
          <a:solidFill>
            <a:srgbClr val="67E6C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Evidence-Based Medicine</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Best practice Guidelines</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Analytics (Artificial Intelligence, Predictive analytics, clinical </a:t>
            </a:r>
          </a:p>
          <a:p>
            <a:pPr algn="ctr" defTabSz="865610">
              <a:lnSpc>
                <a:spcPct val="80000"/>
              </a:lnSpc>
              <a:defRPr sz="3550" spc="-71">
                <a:solidFill>
                  <a:srgbClr val="000000"/>
                </a:solidFill>
                <a:latin typeface="Avenir Next Regular"/>
                <a:ea typeface="Avenir Next Regular"/>
                <a:cs typeface="Avenir Next Regular"/>
                <a:sym typeface="Avenir Next Regular"/>
              </a:defRPr>
            </a:pPr>
            <a:r>
              <a:rPr sz="1775"/>
              <a:t>decision making)</a:t>
            </a:r>
          </a:p>
        </p:txBody>
      </p:sp>
    </p:spTree>
    <p:extLst>
      <p:ext uri="{BB962C8B-B14F-4D97-AF65-F5344CB8AC3E}">
        <p14:creationId xmlns:p14="http://schemas.microsoft.com/office/powerpoint/2010/main" val="2196213094"/>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
        <p:nvSpPr>
          <p:cNvPr id="712" name="Efficiency"/>
          <p:cNvSpPr txBox="1"/>
          <p:nvPr/>
        </p:nvSpPr>
        <p:spPr>
          <a:xfrm>
            <a:off x="4302747" y="2156069"/>
            <a:ext cx="1757753" cy="439894"/>
          </a:xfrm>
          <a:prstGeom prst="rect">
            <a:avLst/>
          </a:prstGeom>
          <a:solidFill>
            <a:srgbClr val="91C68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Efficiency</a:t>
            </a:r>
          </a:p>
        </p:txBody>
      </p:sp>
      <p:sp>
        <p:nvSpPr>
          <p:cNvPr id="713" name="Finding the right answer in the least amount of time using the least amount of resources possible"/>
          <p:cNvSpPr txBox="1"/>
          <p:nvPr/>
        </p:nvSpPr>
        <p:spPr>
          <a:xfrm>
            <a:off x="4302747" y="2663924"/>
            <a:ext cx="1757753" cy="2807341"/>
          </a:xfrm>
          <a:prstGeom prst="rect">
            <a:avLst/>
          </a:prstGeom>
          <a:solidFill>
            <a:srgbClr val="B2F2A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72588">
              <a:lnSpc>
                <a:spcPct val="80000"/>
              </a:lnSpc>
              <a:defRPr sz="4250" spc="-85">
                <a:solidFill>
                  <a:srgbClr val="000000"/>
                </a:solidFill>
                <a:latin typeface="Avenir Next Regular"/>
                <a:ea typeface="Avenir Next Regular"/>
                <a:cs typeface="Avenir Next Regular"/>
                <a:sym typeface="Avenir Next Regular"/>
              </a:defRPr>
            </a:lvl1pPr>
          </a:lstStyle>
          <a:p>
            <a:pPr algn="ctr"/>
            <a:r>
              <a:rPr sz="2125"/>
              <a:t>Finding the right answer in the least amount of time using the least amount of resources possible</a:t>
            </a:r>
          </a:p>
        </p:txBody>
      </p:sp>
      <p:sp>
        <p:nvSpPr>
          <p:cNvPr id="714" name="Quality"/>
          <p:cNvSpPr txBox="1"/>
          <p:nvPr/>
        </p:nvSpPr>
        <p:spPr>
          <a:xfrm>
            <a:off x="6131500" y="2154767"/>
            <a:ext cx="1757752" cy="439894"/>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dirty="0"/>
              <a:t>Quality</a:t>
            </a:r>
          </a:p>
        </p:txBody>
      </p:sp>
      <p:sp>
        <p:nvSpPr>
          <p:cNvPr id="715" name="Evidence-Based Medicine…"/>
          <p:cNvSpPr txBox="1"/>
          <p:nvPr/>
        </p:nvSpPr>
        <p:spPr>
          <a:xfrm>
            <a:off x="6131500" y="2662623"/>
            <a:ext cx="1757752" cy="2809944"/>
          </a:xfrm>
          <a:prstGeom prst="rect">
            <a:avLst/>
          </a:prstGeom>
          <a:solidFill>
            <a:srgbClr val="67E6C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Evidence-Based Medicine</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Best practice Guidelines</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Analytics (Artificial Intelligence, Predictive analytics, clinical </a:t>
            </a:r>
          </a:p>
          <a:p>
            <a:pPr algn="ctr" defTabSz="865610">
              <a:lnSpc>
                <a:spcPct val="80000"/>
              </a:lnSpc>
              <a:defRPr sz="3550" spc="-71">
                <a:solidFill>
                  <a:srgbClr val="000000"/>
                </a:solidFill>
                <a:latin typeface="Avenir Next Regular"/>
                <a:ea typeface="Avenir Next Regular"/>
                <a:cs typeface="Avenir Next Regular"/>
                <a:sym typeface="Avenir Next Regular"/>
              </a:defRPr>
            </a:pPr>
            <a:r>
              <a:rPr sz="1775"/>
              <a:t>decision making)</a:t>
            </a:r>
          </a:p>
        </p:txBody>
      </p:sp>
      <p:sp>
        <p:nvSpPr>
          <p:cNvPr id="717" name="Care Management"/>
          <p:cNvSpPr txBox="1"/>
          <p:nvPr/>
        </p:nvSpPr>
        <p:spPr>
          <a:xfrm rot="16200000">
            <a:off x="1700327" y="2934308"/>
            <a:ext cx="3821097" cy="1241744"/>
          </a:xfrm>
          <a:prstGeom prst="rect">
            <a:avLst/>
          </a:prstGeom>
          <a:solidFill>
            <a:srgbClr val="B9CD7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a:lnSpc>
                <a:spcPct val="80000"/>
              </a:lnSpc>
              <a:defRPr sz="5000" b="1" spc="-100">
                <a:solidFill>
                  <a:srgbClr val="000000"/>
                </a:solidFill>
                <a:latin typeface="Avenir Next Regular"/>
                <a:ea typeface="Avenir Next Regular"/>
                <a:cs typeface="Avenir Next Regular"/>
                <a:sym typeface="Avenir Next Regular"/>
              </a:defRPr>
            </a:pPr>
            <a:endParaRPr sz="2500"/>
          </a:p>
          <a:p>
            <a:pPr algn="ctr">
              <a:lnSpc>
                <a:spcPct val="80000"/>
              </a:lnSpc>
              <a:defRPr sz="5000" b="1" spc="-100">
                <a:solidFill>
                  <a:srgbClr val="000000"/>
                </a:solidFill>
                <a:latin typeface="Avenir Next Regular"/>
                <a:ea typeface="Avenir Next Regular"/>
                <a:cs typeface="Avenir Next Regular"/>
                <a:sym typeface="Avenir Next Regular"/>
              </a:defRPr>
            </a:pPr>
            <a:r>
              <a:rPr sz="2500"/>
              <a:t>Care Management</a:t>
            </a:r>
          </a:p>
        </p:txBody>
      </p:sp>
    </p:spTree>
    <p:extLst>
      <p:ext uri="{BB962C8B-B14F-4D97-AF65-F5344CB8AC3E}">
        <p14:creationId xmlns:p14="http://schemas.microsoft.com/office/powerpoint/2010/main" val="1580395008"/>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
        <p:nvSpPr>
          <p:cNvPr id="712" name="Efficiency"/>
          <p:cNvSpPr txBox="1"/>
          <p:nvPr/>
        </p:nvSpPr>
        <p:spPr>
          <a:xfrm>
            <a:off x="4302747" y="2156069"/>
            <a:ext cx="1757753" cy="439894"/>
          </a:xfrm>
          <a:prstGeom prst="rect">
            <a:avLst/>
          </a:prstGeom>
          <a:solidFill>
            <a:srgbClr val="91C68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Efficiency</a:t>
            </a:r>
          </a:p>
        </p:txBody>
      </p:sp>
      <p:sp>
        <p:nvSpPr>
          <p:cNvPr id="713" name="Finding the right answer in the least amount of time using the least amount of resources possible"/>
          <p:cNvSpPr txBox="1"/>
          <p:nvPr/>
        </p:nvSpPr>
        <p:spPr>
          <a:xfrm>
            <a:off x="4302747" y="2663924"/>
            <a:ext cx="1757753" cy="2807341"/>
          </a:xfrm>
          <a:prstGeom prst="rect">
            <a:avLst/>
          </a:prstGeom>
          <a:solidFill>
            <a:srgbClr val="B2F2A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72588">
              <a:lnSpc>
                <a:spcPct val="80000"/>
              </a:lnSpc>
              <a:defRPr sz="4250" spc="-85">
                <a:solidFill>
                  <a:srgbClr val="000000"/>
                </a:solidFill>
                <a:latin typeface="Avenir Next Regular"/>
                <a:ea typeface="Avenir Next Regular"/>
                <a:cs typeface="Avenir Next Regular"/>
                <a:sym typeface="Avenir Next Regular"/>
              </a:defRPr>
            </a:lvl1pPr>
          </a:lstStyle>
          <a:p>
            <a:pPr algn="ctr"/>
            <a:r>
              <a:rPr sz="2125"/>
              <a:t>Finding the right answer in the least amount of time using the least amount of resources possible</a:t>
            </a:r>
          </a:p>
        </p:txBody>
      </p:sp>
      <p:sp>
        <p:nvSpPr>
          <p:cNvPr id="714" name="Quality"/>
          <p:cNvSpPr txBox="1"/>
          <p:nvPr/>
        </p:nvSpPr>
        <p:spPr>
          <a:xfrm>
            <a:off x="6131500" y="2154767"/>
            <a:ext cx="1757752" cy="439894"/>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dirty="0"/>
              <a:t>Quality</a:t>
            </a:r>
          </a:p>
        </p:txBody>
      </p:sp>
      <p:sp>
        <p:nvSpPr>
          <p:cNvPr id="715" name="Evidence-Based Medicine…"/>
          <p:cNvSpPr txBox="1"/>
          <p:nvPr/>
        </p:nvSpPr>
        <p:spPr>
          <a:xfrm>
            <a:off x="6131500" y="2662623"/>
            <a:ext cx="1757752" cy="2809944"/>
          </a:xfrm>
          <a:prstGeom prst="rect">
            <a:avLst/>
          </a:prstGeom>
          <a:solidFill>
            <a:srgbClr val="67E6C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Evidence-Based Medicine</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Best practice Guidelines</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Analytics (Artificial Intelligence, Predictive analytics, clinical </a:t>
            </a:r>
          </a:p>
          <a:p>
            <a:pPr algn="ctr" defTabSz="865610">
              <a:lnSpc>
                <a:spcPct val="80000"/>
              </a:lnSpc>
              <a:defRPr sz="3550" spc="-71">
                <a:solidFill>
                  <a:srgbClr val="000000"/>
                </a:solidFill>
                <a:latin typeface="Avenir Next Regular"/>
                <a:ea typeface="Avenir Next Regular"/>
                <a:cs typeface="Avenir Next Regular"/>
                <a:sym typeface="Avenir Next Regular"/>
              </a:defRPr>
            </a:pPr>
            <a:r>
              <a:rPr sz="1775"/>
              <a:t>decision making)</a:t>
            </a:r>
          </a:p>
        </p:txBody>
      </p:sp>
      <p:sp>
        <p:nvSpPr>
          <p:cNvPr id="716" name="Core Management"/>
          <p:cNvSpPr txBox="1"/>
          <p:nvPr/>
        </p:nvSpPr>
        <p:spPr>
          <a:xfrm rot="16200000">
            <a:off x="6670577" y="2938867"/>
            <a:ext cx="3821096" cy="1241744"/>
          </a:xfrm>
          <a:prstGeom prst="rect">
            <a:avLst/>
          </a:prstGeom>
          <a:solidFill>
            <a:srgbClr val="B9CD7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000" b="1" spc="-100">
                <a:solidFill>
                  <a:srgbClr val="000000"/>
                </a:solidFill>
                <a:latin typeface="Avenir Next Regular"/>
                <a:ea typeface="Avenir Next Regular"/>
                <a:cs typeface="Avenir Next Regular"/>
                <a:sym typeface="Avenir Next Regular"/>
              </a:defRPr>
            </a:pPr>
            <a:r>
              <a:rPr sz="2500" u="sng"/>
              <a:t>Core</a:t>
            </a:r>
            <a:r>
              <a:rPr sz="2500"/>
              <a:t> Management</a:t>
            </a:r>
          </a:p>
        </p:txBody>
      </p:sp>
      <p:sp>
        <p:nvSpPr>
          <p:cNvPr id="717" name="Care Management"/>
          <p:cNvSpPr txBox="1"/>
          <p:nvPr/>
        </p:nvSpPr>
        <p:spPr>
          <a:xfrm rot="16200000">
            <a:off x="1700327" y="2934308"/>
            <a:ext cx="3821097" cy="1241744"/>
          </a:xfrm>
          <a:prstGeom prst="rect">
            <a:avLst/>
          </a:prstGeom>
          <a:solidFill>
            <a:srgbClr val="B9CD7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a:lnSpc>
                <a:spcPct val="80000"/>
              </a:lnSpc>
              <a:defRPr sz="5000" b="1" spc="-100">
                <a:solidFill>
                  <a:srgbClr val="000000"/>
                </a:solidFill>
                <a:latin typeface="Avenir Next Regular"/>
                <a:ea typeface="Avenir Next Regular"/>
                <a:cs typeface="Avenir Next Regular"/>
                <a:sym typeface="Avenir Next Regular"/>
              </a:defRPr>
            </a:pPr>
            <a:endParaRPr sz="2500"/>
          </a:p>
          <a:p>
            <a:pPr algn="ctr">
              <a:lnSpc>
                <a:spcPct val="80000"/>
              </a:lnSpc>
              <a:defRPr sz="5000" b="1" spc="-100">
                <a:solidFill>
                  <a:srgbClr val="000000"/>
                </a:solidFill>
                <a:latin typeface="Avenir Next Regular"/>
                <a:ea typeface="Avenir Next Regular"/>
                <a:cs typeface="Avenir Next Regular"/>
                <a:sym typeface="Avenir Next Regular"/>
              </a:defRPr>
            </a:pPr>
            <a:r>
              <a:rPr sz="2500"/>
              <a:t>Care Management</a:t>
            </a:r>
          </a:p>
        </p:txBody>
      </p:sp>
    </p:spTree>
    <p:extLst>
      <p:ext uri="{BB962C8B-B14F-4D97-AF65-F5344CB8AC3E}">
        <p14:creationId xmlns:p14="http://schemas.microsoft.com/office/powerpoint/2010/main" val="31903462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10"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11" name="Medical Excellence"/>
          <p:cNvSpPr txBox="1"/>
          <p:nvPr/>
        </p:nvSpPr>
        <p:spPr>
          <a:xfrm>
            <a:off x="4311951" y="1646912"/>
            <a:ext cx="3574301" cy="439894"/>
          </a:xfrm>
          <a:prstGeom prst="rect">
            <a:avLst/>
          </a:prstGeom>
          <a:solidFill>
            <a:srgbClr val="C6DC86"/>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Medical Excellence</a:t>
            </a:r>
          </a:p>
        </p:txBody>
      </p:sp>
      <p:sp>
        <p:nvSpPr>
          <p:cNvPr id="712" name="Efficiency"/>
          <p:cNvSpPr txBox="1"/>
          <p:nvPr/>
        </p:nvSpPr>
        <p:spPr>
          <a:xfrm>
            <a:off x="4302747" y="2156069"/>
            <a:ext cx="1757753" cy="439894"/>
          </a:xfrm>
          <a:prstGeom prst="rect">
            <a:avLst/>
          </a:prstGeom>
          <a:solidFill>
            <a:srgbClr val="91C68F"/>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Efficiency</a:t>
            </a:r>
          </a:p>
        </p:txBody>
      </p:sp>
      <p:sp>
        <p:nvSpPr>
          <p:cNvPr id="713" name="Finding the right answer in the least amount of time using the least amount of resources possible"/>
          <p:cNvSpPr txBox="1"/>
          <p:nvPr/>
        </p:nvSpPr>
        <p:spPr>
          <a:xfrm>
            <a:off x="4302747" y="2663924"/>
            <a:ext cx="1757753" cy="2807341"/>
          </a:xfrm>
          <a:prstGeom prst="rect">
            <a:avLst/>
          </a:prstGeom>
          <a:solidFill>
            <a:srgbClr val="B2F2AE"/>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72588">
              <a:lnSpc>
                <a:spcPct val="80000"/>
              </a:lnSpc>
              <a:defRPr sz="4250" spc="-85">
                <a:solidFill>
                  <a:srgbClr val="000000"/>
                </a:solidFill>
                <a:latin typeface="Avenir Next Regular"/>
                <a:ea typeface="Avenir Next Regular"/>
                <a:cs typeface="Avenir Next Regular"/>
                <a:sym typeface="Avenir Next Regular"/>
              </a:defRPr>
            </a:lvl1pPr>
          </a:lstStyle>
          <a:p>
            <a:pPr algn="ctr"/>
            <a:r>
              <a:rPr sz="2125"/>
              <a:t>Finding the right answer in the least amount of time using the least amount of resources possible</a:t>
            </a:r>
          </a:p>
        </p:txBody>
      </p:sp>
      <p:sp>
        <p:nvSpPr>
          <p:cNvPr id="714" name="Quality"/>
          <p:cNvSpPr txBox="1"/>
          <p:nvPr/>
        </p:nvSpPr>
        <p:spPr>
          <a:xfrm>
            <a:off x="6131500" y="2154767"/>
            <a:ext cx="1757752" cy="439894"/>
          </a:xfrm>
          <a:prstGeom prst="rect">
            <a:avLst/>
          </a:prstGeom>
          <a:solidFill>
            <a:srgbClr val="51B198"/>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dirty="0"/>
              <a:t>Quality</a:t>
            </a:r>
          </a:p>
        </p:txBody>
      </p:sp>
      <p:sp>
        <p:nvSpPr>
          <p:cNvPr id="715" name="Evidence-Based Medicine…"/>
          <p:cNvSpPr txBox="1"/>
          <p:nvPr/>
        </p:nvSpPr>
        <p:spPr>
          <a:xfrm>
            <a:off x="6131500" y="2662623"/>
            <a:ext cx="1757752" cy="2809944"/>
          </a:xfrm>
          <a:prstGeom prst="rect">
            <a:avLst/>
          </a:prstGeom>
          <a:solidFill>
            <a:srgbClr val="67E6C4"/>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Evidence-Based Medicine</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Best practice Guidelines</a:t>
            </a:r>
          </a:p>
          <a:p>
            <a:pPr marL="81153" indent="-81153" algn="ctr" defTabSz="865610">
              <a:lnSpc>
                <a:spcPct val="80000"/>
              </a:lnSpc>
              <a:buSzPct val="100000"/>
              <a:buChar char="•"/>
              <a:defRPr sz="3550" spc="-71">
                <a:solidFill>
                  <a:srgbClr val="000000"/>
                </a:solidFill>
                <a:latin typeface="Avenir Next Regular"/>
                <a:ea typeface="Avenir Next Regular"/>
                <a:cs typeface="Avenir Next Regular"/>
                <a:sym typeface="Avenir Next Regular"/>
              </a:defRPr>
            </a:pPr>
            <a:r>
              <a:rPr sz="1775"/>
              <a:t> Analytics (Artificial Intelligence, Predictive analytics, clinical </a:t>
            </a:r>
          </a:p>
          <a:p>
            <a:pPr algn="ctr" defTabSz="865610">
              <a:lnSpc>
                <a:spcPct val="80000"/>
              </a:lnSpc>
              <a:defRPr sz="3550" spc="-71">
                <a:solidFill>
                  <a:srgbClr val="000000"/>
                </a:solidFill>
                <a:latin typeface="Avenir Next Regular"/>
                <a:ea typeface="Avenir Next Regular"/>
                <a:cs typeface="Avenir Next Regular"/>
                <a:sym typeface="Avenir Next Regular"/>
              </a:defRPr>
            </a:pPr>
            <a:r>
              <a:rPr sz="1775"/>
              <a:t>decision making)</a:t>
            </a:r>
          </a:p>
        </p:txBody>
      </p:sp>
      <p:sp>
        <p:nvSpPr>
          <p:cNvPr id="716" name="Core Management"/>
          <p:cNvSpPr txBox="1"/>
          <p:nvPr/>
        </p:nvSpPr>
        <p:spPr>
          <a:xfrm rot="16200000">
            <a:off x="6670577" y="2938867"/>
            <a:ext cx="3821096" cy="1241744"/>
          </a:xfrm>
          <a:prstGeom prst="rect">
            <a:avLst/>
          </a:prstGeom>
          <a:solidFill>
            <a:srgbClr val="B9CD7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80000"/>
              </a:lnSpc>
              <a:defRPr sz="5000" b="1" spc="-100">
                <a:solidFill>
                  <a:srgbClr val="000000"/>
                </a:solidFill>
                <a:latin typeface="Avenir Next Regular"/>
                <a:ea typeface="Avenir Next Regular"/>
                <a:cs typeface="Avenir Next Regular"/>
                <a:sym typeface="Avenir Next Regular"/>
              </a:defRPr>
            </a:pPr>
            <a:r>
              <a:rPr sz="2500" u="sng"/>
              <a:t>Core</a:t>
            </a:r>
            <a:r>
              <a:rPr sz="2500"/>
              <a:t> Management</a:t>
            </a:r>
          </a:p>
        </p:txBody>
      </p:sp>
      <p:sp>
        <p:nvSpPr>
          <p:cNvPr id="717" name="Care Management"/>
          <p:cNvSpPr txBox="1"/>
          <p:nvPr/>
        </p:nvSpPr>
        <p:spPr>
          <a:xfrm rot="16200000">
            <a:off x="1700327" y="2934308"/>
            <a:ext cx="3821097" cy="1241744"/>
          </a:xfrm>
          <a:prstGeom prst="rect">
            <a:avLst/>
          </a:prstGeom>
          <a:solidFill>
            <a:srgbClr val="B9CD7C"/>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p>
            <a:pPr algn="ctr">
              <a:lnSpc>
                <a:spcPct val="80000"/>
              </a:lnSpc>
              <a:defRPr sz="5000" b="1" spc="-100">
                <a:solidFill>
                  <a:srgbClr val="000000"/>
                </a:solidFill>
                <a:latin typeface="Avenir Next Regular"/>
                <a:ea typeface="Avenir Next Regular"/>
                <a:cs typeface="Avenir Next Regular"/>
                <a:sym typeface="Avenir Next Regular"/>
              </a:defRPr>
            </a:pPr>
            <a:endParaRPr sz="2500"/>
          </a:p>
          <a:p>
            <a:pPr algn="ctr">
              <a:lnSpc>
                <a:spcPct val="80000"/>
              </a:lnSpc>
              <a:defRPr sz="5000" b="1" spc="-100">
                <a:solidFill>
                  <a:srgbClr val="000000"/>
                </a:solidFill>
                <a:latin typeface="Avenir Next Regular"/>
                <a:ea typeface="Avenir Next Regular"/>
                <a:cs typeface="Avenir Next Regular"/>
                <a:sym typeface="Avenir Next Regular"/>
              </a:defRPr>
            </a:pPr>
            <a:r>
              <a:rPr sz="2500"/>
              <a:t>Care Management</a:t>
            </a:r>
          </a:p>
        </p:txBody>
      </p:sp>
      <p:sp>
        <p:nvSpPr>
          <p:cNvPr id="718" name="Accountability"/>
          <p:cNvSpPr txBox="1"/>
          <p:nvPr/>
        </p:nvSpPr>
        <p:spPr>
          <a:xfrm>
            <a:off x="2985981" y="5538738"/>
            <a:ext cx="6220038" cy="439894"/>
          </a:xfrm>
          <a:prstGeom prst="rect">
            <a:avLst/>
          </a:prstGeom>
          <a:solidFill>
            <a:srgbClr val="E6FF9B"/>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096971">
              <a:lnSpc>
                <a:spcPct val="80000"/>
              </a:lnSpc>
              <a:defRPr sz="4300" b="1" spc="-85">
                <a:solidFill>
                  <a:srgbClr val="000000"/>
                </a:solidFill>
                <a:latin typeface="Avenir Next Regular"/>
                <a:ea typeface="Avenir Next Regular"/>
                <a:cs typeface="Avenir Next Regular"/>
                <a:sym typeface="Avenir Next Regular"/>
              </a:defRPr>
            </a:lvl1pPr>
          </a:lstStyle>
          <a:p>
            <a:pPr algn="ctr"/>
            <a:r>
              <a:rPr sz="2150"/>
              <a:t>Accountability</a:t>
            </a:r>
          </a:p>
        </p:txBody>
      </p:sp>
    </p:spTree>
    <p:extLst>
      <p:ext uri="{BB962C8B-B14F-4D97-AF65-F5344CB8AC3E}">
        <p14:creationId xmlns:p14="http://schemas.microsoft.com/office/powerpoint/2010/main" val="1527721881"/>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1" cy="1332042"/>
          </a:xfrm>
          <a:prstGeom prst="rect">
            <a:avLst/>
          </a:prstGeom>
          <a:ln w="12700">
            <a:miter lim="400000"/>
          </a:ln>
        </p:spPr>
      </p:pic>
      <p:pic>
        <p:nvPicPr>
          <p:cNvPr id="74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42" name="Improved ER quality &amp; efficiency…"/>
          <p:cNvSpPr txBox="1">
            <a:spLocks noGrp="1"/>
          </p:cNvSpPr>
          <p:nvPr>
            <p:ph type="body" sz="half" idx="4294967295"/>
          </p:nvPr>
        </p:nvSpPr>
        <p:spPr>
          <a:xfrm>
            <a:off x="1645337" y="2425892"/>
            <a:ext cx="8901323" cy="2868285"/>
          </a:xfrm>
          <a:prstGeom prst="rect">
            <a:avLst/>
          </a:prstGeom>
          <a:ln w="25400">
            <a:solidFill>
              <a:srgbClr val="000000"/>
            </a:solidFill>
          </a:ln>
        </p:spPr>
        <p:txBody>
          <a:bodyPr>
            <a:normAutofit fontScale="85000" lnSpcReduction="20000"/>
          </a:bodyPr>
          <a:lstStyle/>
          <a:p>
            <a:pPr marL="114300" indent="-114300">
              <a:lnSpc>
                <a:spcPct val="150000"/>
              </a:lnSpc>
              <a:spcBef>
                <a:spcPts val="0"/>
              </a:spcBef>
              <a:buSzPct val="100000"/>
              <a:defRPr sz="7300" spc="-145">
                <a:latin typeface="Avenir Next Regular"/>
                <a:ea typeface="Avenir Next Regular"/>
                <a:cs typeface="Avenir Next Regular"/>
                <a:sym typeface="Avenir Next Regular"/>
              </a:defRPr>
            </a:pPr>
            <a:r>
              <a:rPr sz="3200" dirty="0"/>
              <a:t>Improved ER quality &amp; efficiency</a:t>
            </a:r>
          </a:p>
          <a:p>
            <a:pPr marL="114300" indent="-114300">
              <a:lnSpc>
                <a:spcPct val="150000"/>
              </a:lnSpc>
              <a:spcBef>
                <a:spcPts val="0"/>
              </a:spcBef>
              <a:buSzPct val="100000"/>
              <a:defRPr sz="7300" spc="-145">
                <a:latin typeface="Avenir Next Regular"/>
                <a:ea typeface="Avenir Next Regular"/>
                <a:cs typeface="Avenir Next Regular"/>
                <a:sym typeface="Avenir Next Regular"/>
              </a:defRPr>
            </a:pPr>
            <a:r>
              <a:rPr sz="3200" dirty="0"/>
              <a:t>Benefits payers, providers, &amp; patients</a:t>
            </a:r>
          </a:p>
          <a:p>
            <a:pPr marL="114300" indent="-114300">
              <a:lnSpc>
                <a:spcPct val="150000"/>
              </a:lnSpc>
              <a:spcBef>
                <a:spcPts val="0"/>
              </a:spcBef>
              <a:buSzPct val="100000"/>
              <a:defRPr sz="7300" spc="-145">
                <a:latin typeface="Avenir Next Regular"/>
                <a:ea typeface="Avenir Next Regular"/>
                <a:cs typeface="Avenir Next Regular"/>
                <a:sym typeface="Avenir Next Regular"/>
              </a:defRPr>
            </a:pPr>
            <a:r>
              <a:rPr sz="3200" dirty="0"/>
              <a:t>Decreases the cost of doing business for hospitals</a:t>
            </a:r>
          </a:p>
          <a:p>
            <a:pPr marL="114300" indent="-114300">
              <a:lnSpc>
                <a:spcPct val="150000"/>
              </a:lnSpc>
              <a:spcBef>
                <a:spcPts val="0"/>
              </a:spcBef>
              <a:buSzPct val="100000"/>
              <a:defRPr sz="7300" spc="-145">
                <a:latin typeface="Avenir Next Regular"/>
                <a:ea typeface="Avenir Next Regular"/>
                <a:cs typeface="Avenir Next Regular"/>
                <a:sym typeface="Avenir Next Regular"/>
              </a:defRPr>
            </a:pPr>
            <a:r>
              <a:rPr sz="3200" dirty="0"/>
              <a:t>Decreases cost of governmental contracts/programs</a:t>
            </a:r>
          </a:p>
          <a:p>
            <a:pPr marL="114300" indent="-114300">
              <a:lnSpc>
                <a:spcPct val="150000"/>
              </a:lnSpc>
              <a:spcBef>
                <a:spcPts val="0"/>
              </a:spcBef>
              <a:buSzPct val="100000"/>
              <a:defRPr sz="7300" spc="-145">
                <a:latin typeface="Avenir Next Regular"/>
                <a:ea typeface="Avenir Next Regular"/>
                <a:cs typeface="Avenir Next Regular"/>
                <a:sym typeface="Avenir Next Regular"/>
              </a:defRPr>
            </a:pPr>
            <a:r>
              <a:rPr sz="3200" dirty="0"/>
              <a:t>Frees </a:t>
            </a:r>
            <a:r>
              <a:rPr lang="en-US" sz="3200" dirty="0"/>
              <a:t>up </a:t>
            </a:r>
            <a:r>
              <a:rPr sz="3200" dirty="0"/>
              <a:t>providers to do what they do best</a:t>
            </a:r>
          </a:p>
        </p:txBody>
      </p:sp>
      <p:sp>
        <p:nvSpPr>
          <p:cNvPr id="743" name="Outcome"/>
          <p:cNvSpPr txBox="1"/>
          <p:nvPr/>
        </p:nvSpPr>
        <p:spPr>
          <a:xfrm>
            <a:off x="3957685" y="1629136"/>
            <a:ext cx="4276632" cy="9611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lvl1pPr defTabSz="2194505">
              <a:lnSpc>
                <a:spcPct val="80000"/>
              </a:lnSpc>
              <a:defRPr sz="10439" b="1" spc="-208">
                <a:solidFill>
                  <a:srgbClr val="000000"/>
                </a:solidFill>
                <a:latin typeface="Avenir Next Regular"/>
                <a:ea typeface="Avenir Next Regular"/>
                <a:cs typeface="Avenir Next Regular"/>
                <a:sym typeface="Avenir Next Regular"/>
              </a:defRPr>
            </a:lvl1pPr>
          </a:lstStyle>
          <a:p>
            <a:pPr algn="ctr"/>
            <a:r>
              <a:rPr sz="5220" dirty="0"/>
              <a:t>Outcome</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985"/>
            <a:ext cx="12192001" cy="1332042"/>
          </a:xfrm>
          <a:prstGeom prst="rect">
            <a:avLst/>
          </a:prstGeom>
          <a:ln w="12700">
            <a:miter lim="400000"/>
          </a:ln>
        </p:spPr>
      </p:pic>
      <p:pic>
        <p:nvPicPr>
          <p:cNvPr id="74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296206"/>
            <a:ext cx="12192001" cy="576535"/>
          </a:xfrm>
          <a:prstGeom prst="rect">
            <a:avLst/>
          </a:prstGeom>
          <a:ln w="12700">
            <a:miter lim="400000"/>
          </a:ln>
        </p:spPr>
      </p:pic>
      <p:sp>
        <p:nvSpPr>
          <p:cNvPr id="747" name="Q &amp; A"/>
          <p:cNvSpPr txBox="1"/>
          <p:nvPr/>
        </p:nvSpPr>
        <p:spPr>
          <a:xfrm>
            <a:off x="4250488" y="1549689"/>
            <a:ext cx="3501654" cy="20034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Autofit/>
          </a:bodyPr>
          <a:lstStyle>
            <a:lvl1pPr defTabSz="2194505">
              <a:lnSpc>
                <a:spcPct val="80000"/>
              </a:lnSpc>
              <a:defRPr sz="10439" spc="-208">
                <a:solidFill>
                  <a:srgbClr val="000000"/>
                </a:solidFill>
                <a:latin typeface="Avenir Next Regular"/>
                <a:ea typeface="Avenir Next Regular"/>
                <a:cs typeface="Avenir Next Regular"/>
                <a:sym typeface="Avenir Next Regular"/>
              </a:defRPr>
            </a:lvl1pPr>
          </a:lstStyle>
          <a:p>
            <a:pPr algn="ctr"/>
            <a:r>
              <a:rPr sz="8000" dirty="0"/>
              <a:t>Q &amp; A</a:t>
            </a:r>
          </a:p>
        </p:txBody>
      </p:sp>
      <p:sp>
        <p:nvSpPr>
          <p:cNvPr id="748" name="David V. Axene, FSA, FCA, CERA, MAAA…"/>
          <p:cNvSpPr txBox="1"/>
          <p:nvPr/>
        </p:nvSpPr>
        <p:spPr>
          <a:xfrm>
            <a:off x="110858" y="3458070"/>
            <a:ext cx="5890457" cy="2003409"/>
          </a:xfrm>
          <a:prstGeom prst="rect">
            <a:avLst/>
          </a:prstGeom>
          <a:solidFill>
            <a:srgbClr val="56BDA1"/>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150000"/>
              </a:lnSpc>
              <a:defRPr sz="5000" spc="-100">
                <a:solidFill>
                  <a:srgbClr val="000000"/>
                </a:solidFill>
                <a:latin typeface="Avenir Next Regular"/>
                <a:ea typeface="Avenir Next Regular"/>
                <a:cs typeface="Avenir Next Regular"/>
                <a:sym typeface="Avenir Next Regular"/>
              </a:defRPr>
            </a:pPr>
            <a:r>
              <a:rPr sz="2500" dirty="0"/>
              <a:t>David V. Axene, FSA, FCA, CERA, MAAA</a:t>
            </a:r>
          </a:p>
          <a:p>
            <a:pPr algn="ctr">
              <a:lnSpc>
                <a:spcPct val="150000"/>
              </a:lnSpc>
              <a:defRPr sz="5000" spc="-100">
                <a:solidFill>
                  <a:srgbClr val="000000"/>
                </a:solidFill>
                <a:latin typeface="Avenir Next Regular"/>
                <a:ea typeface="Avenir Next Regular"/>
                <a:cs typeface="Avenir Next Regular"/>
                <a:sym typeface="Avenir Next Regular"/>
              </a:defRPr>
            </a:pPr>
            <a:r>
              <a:rPr sz="2500" u="sng" dirty="0">
                <a:hlinkClick r:id="rId4"/>
              </a:rPr>
              <a:t>david.axene@axenehp.com</a:t>
            </a:r>
          </a:p>
          <a:p>
            <a:pPr algn="ctr">
              <a:lnSpc>
                <a:spcPct val="150000"/>
              </a:lnSpc>
              <a:defRPr sz="5000" spc="-100">
                <a:solidFill>
                  <a:srgbClr val="000000"/>
                </a:solidFill>
                <a:latin typeface="Avenir Next Regular"/>
                <a:ea typeface="Avenir Next Regular"/>
                <a:cs typeface="Avenir Next Regular"/>
                <a:sym typeface="Avenir Next Regular"/>
              </a:defRPr>
            </a:pPr>
            <a:r>
              <a:rPr sz="2500" dirty="0"/>
              <a:t>951-294-0841</a:t>
            </a:r>
          </a:p>
        </p:txBody>
      </p:sp>
      <p:sp>
        <p:nvSpPr>
          <p:cNvPr id="749" name="Erik D. Axene, MD, FACEP, MA…"/>
          <p:cNvSpPr txBox="1"/>
          <p:nvPr/>
        </p:nvSpPr>
        <p:spPr>
          <a:xfrm>
            <a:off x="6190686" y="3458070"/>
            <a:ext cx="5890457" cy="2003409"/>
          </a:xfrm>
          <a:prstGeom prst="rect">
            <a:avLst/>
          </a:prstGeom>
          <a:solidFill>
            <a:srgbClr val="56BDA1"/>
          </a:solidFill>
          <a:ln w="254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normAutofit/>
          </a:bodyPr>
          <a:lstStyle/>
          <a:p>
            <a:pPr algn="ctr">
              <a:lnSpc>
                <a:spcPct val="150000"/>
              </a:lnSpc>
              <a:defRPr sz="5000" spc="-100">
                <a:solidFill>
                  <a:srgbClr val="000000"/>
                </a:solidFill>
                <a:latin typeface="Avenir Next Regular"/>
                <a:ea typeface="Avenir Next Regular"/>
                <a:cs typeface="Avenir Next Regular"/>
                <a:sym typeface="Avenir Next Regular"/>
              </a:defRPr>
            </a:pPr>
            <a:r>
              <a:rPr sz="2500" dirty="0"/>
              <a:t>Erik D. Axene, MD, FACEP, MA</a:t>
            </a:r>
          </a:p>
          <a:p>
            <a:pPr algn="ctr">
              <a:lnSpc>
                <a:spcPct val="150000"/>
              </a:lnSpc>
              <a:defRPr sz="5000" spc="-100">
                <a:solidFill>
                  <a:srgbClr val="000000"/>
                </a:solidFill>
                <a:latin typeface="Avenir Next Regular"/>
                <a:ea typeface="Avenir Next Regular"/>
                <a:cs typeface="Avenir Next Regular"/>
                <a:sym typeface="Avenir Next Regular"/>
              </a:defRPr>
            </a:pPr>
            <a:r>
              <a:rPr sz="2500" u="sng" dirty="0">
                <a:hlinkClick r:id="rId5"/>
              </a:rPr>
              <a:t>erik.axene@axenehp.com</a:t>
            </a:r>
          </a:p>
          <a:p>
            <a:pPr algn="ctr">
              <a:lnSpc>
                <a:spcPct val="150000"/>
              </a:lnSpc>
              <a:defRPr sz="5000" spc="-100">
                <a:solidFill>
                  <a:srgbClr val="000000"/>
                </a:solidFill>
                <a:latin typeface="Avenir Next Regular"/>
                <a:ea typeface="Avenir Next Regular"/>
                <a:cs typeface="Avenir Next Regular"/>
                <a:sym typeface="Avenir Next Regular"/>
              </a:defRPr>
            </a:pPr>
            <a:r>
              <a:rPr sz="2500" dirty="0"/>
              <a:t>951-491-9561</a:t>
            </a: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3651C1-6460-B547-B2D4-ED82D11BD20A}"/>
              </a:ext>
            </a:extLst>
          </p:cNvPr>
          <p:cNvSpPr>
            <a:spLocks noGrp="1"/>
          </p:cNvSpPr>
          <p:nvPr>
            <p:ph type="sldNum" idx="4"/>
          </p:nvPr>
        </p:nvSpPr>
        <p:spPr/>
        <p:txBody>
          <a:bodyPr/>
          <a:lstStyle/>
          <a:p>
            <a:fld id="{00000000-1234-1234-1234-123412341234}" type="slidenum">
              <a:rPr lang="en-US" smtClean="0"/>
              <a:pPr/>
              <a:t>68</a:t>
            </a:fld>
            <a:endParaRPr lang="en-US" sz="1300" dirty="0"/>
          </a:p>
        </p:txBody>
      </p:sp>
      <p:pic>
        <p:nvPicPr>
          <p:cNvPr id="6" name="Picture 5" descr="A picture containing person, cellphone&#10;&#10;Description automatically generated">
            <a:extLst>
              <a:ext uri="{FF2B5EF4-FFF2-40B4-BE49-F238E27FC236}">
                <a16:creationId xmlns:a16="http://schemas.microsoft.com/office/drawing/2014/main" id="{54BF07AD-F601-1143-A701-C3DD56B944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72" y="0"/>
            <a:ext cx="12176256" cy="6858000"/>
          </a:xfrm>
          <a:prstGeom prst="rect">
            <a:avLst/>
          </a:prstGeom>
        </p:spPr>
      </p:pic>
      <p:sp>
        <p:nvSpPr>
          <p:cNvPr id="8" name="Rectangle 7">
            <a:extLst>
              <a:ext uri="{FF2B5EF4-FFF2-40B4-BE49-F238E27FC236}">
                <a16:creationId xmlns:a16="http://schemas.microsoft.com/office/drawing/2014/main" id="{EFA3AB44-CF21-1249-AEEF-8203E176610A}"/>
              </a:ext>
            </a:extLst>
          </p:cNvPr>
          <p:cNvSpPr/>
          <p:nvPr/>
        </p:nvSpPr>
        <p:spPr>
          <a:xfrm>
            <a:off x="0" y="0"/>
            <a:ext cx="12192000" cy="6858000"/>
          </a:xfrm>
          <a:prstGeom prst="rect">
            <a:avLst/>
          </a:prstGeom>
          <a:gradFill flip="none" rotWithShape="1">
            <a:gsLst>
              <a:gs pos="0">
                <a:schemeClr val="accent1">
                  <a:lumMod val="96000"/>
                  <a:alpha val="0"/>
                </a:schemeClr>
              </a:gs>
              <a:gs pos="100000">
                <a:schemeClr val="accent1">
                  <a:lumMod val="10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EB970B8-2DE0-1E47-9B1E-E66651FEECBB}"/>
              </a:ext>
            </a:extLst>
          </p:cNvPr>
          <p:cNvSpPr>
            <a:spLocks noGrp="1"/>
          </p:cNvSpPr>
          <p:nvPr>
            <p:ph type="title"/>
          </p:nvPr>
        </p:nvSpPr>
        <p:spPr>
          <a:xfrm>
            <a:off x="584408" y="3429000"/>
            <a:ext cx="5034514" cy="2105341"/>
          </a:xfrm>
        </p:spPr>
        <p:txBody>
          <a:bodyPr>
            <a:noAutofit/>
          </a:bodyPr>
          <a:lstStyle/>
          <a:p>
            <a:r>
              <a:rPr lang="en-US" sz="5700" dirty="0">
                <a:solidFill>
                  <a:schemeClr val="bg1"/>
                </a:solidFill>
              </a:rPr>
              <a:t>Fill Out </a:t>
            </a:r>
            <a:r>
              <a:rPr lang="en-US" sz="5700">
                <a:solidFill>
                  <a:schemeClr val="bg1"/>
                </a:solidFill>
              </a:rPr>
              <a:t>the Evaluation</a:t>
            </a:r>
            <a:endParaRPr lang="en-US" sz="5700" dirty="0">
              <a:solidFill>
                <a:schemeClr val="bg1"/>
              </a:solidFill>
            </a:endParaRPr>
          </a:p>
        </p:txBody>
      </p:sp>
    </p:spTree>
    <p:extLst>
      <p:ext uri="{BB962C8B-B14F-4D97-AF65-F5344CB8AC3E}">
        <p14:creationId xmlns:p14="http://schemas.microsoft.com/office/powerpoint/2010/main" val="196163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D496B-BDE6-8F23-A7D1-1EAEA8BE79A9}"/>
              </a:ext>
            </a:extLst>
          </p:cNvPr>
          <p:cNvSpPr>
            <a:spLocks noGrp="1"/>
          </p:cNvSpPr>
          <p:nvPr>
            <p:ph type="title"/>
          </p:nvPr>
        </p:nvSpPr>
        <p:spPr/>
        <p:txBody>
          <a:bodyPr>
            <a:normAutofit/>
          </a:bodyPr>
          <a:lstStyle/>
          <a:p>
            <a:r>
              <a:rPr lang="en-US" sz="4400" dirty="0"/>
              <a:t>Historical View of Managed Care </a:t>
            </a:r>
          </a:p>
        </p:txBody>
      </p:sp>
      <p:sp>
        <p:nvSpPr>
          <p:cNvPr id="3" name="Content Placeholder 2">
            <a:extLst>
              <a:ext uri="{FF2B5EF4-FFF2-40B4-BE49-F238E27FC236}">
                <a16:creationId xmlns:a16="http://schemas.microsoft.com/office/drawing/2014/main" id="{DE19005F-E120-4854-DE3F-C752F1883AD6}"/>
              </a:ext>
            </a:extLst>
          </p:cNvPr>
          <p:cNvSpPr>
            <a:spLocks noGrp="1"/>
          </p:cNvSpPr>
          <p:nvPr>
            <p:ph idx="1"/>
          </p:nvPr>
        </p:nvSpPr>
        <p:spPr>
          <a:xfrm>
            <a:off x="838200" y="2375452"/>
            <a:ext cx="10515600" cy="3689369"/>
          </a:xfrm>
        </p:spPr>
        <p:txBody>
          <a:bodyPr>
            <a:normAutofit fontScale="92500" lnSpcReduction="20000"/>
          </a:bodyPr>
          <a:lstStyle/>
          <a:p>
            <a:r>
              <a:rPr lang="en-US" sz="2800" dirty="0"/>
              <a:t>Focus on inpatient care, particularly length of stay and sometimes admits</a:t>
            </a:r>
          </a:p>
          <a:p>
            <a:r>
              <a:rPr lang="en-US" sz="2800" dirty="0"/>
              <a:t>Aggressively move patients from inpatient to outpatient</a:t>
            </a:r>
          </a:p>
          <a:p>
            <a:r>
              <a:rPr lang="en-US" sz="2800" dirty="0"/>
              <a:t>Reduce frequency of specific services by utilization management or demand management or pre-authorization or second opinion</a:t>
            </a:r>
          </a:p>
          <a:p>
            <a:r>
              <a:rPr lang="en-US" sz="2800" dirty="0"/>
              <a:t>Focus on catastrophic care and complex cases (i.e., many believe since its more expensive there is more to save)</a:t>
            </a:r>
          </a:p>
          <a:p>
            <a:r>
              <a:rPr lang="en-US" sz="2800" dirty="0"/>
              <a:t>Focus on behavioral conditions (i.e., disease management, smoking, exercise, weight loss, A1C, cholesterol, BP, etc.)</a:t>
            </a:r>
          </a:p>
          <a:p>
            <a:r>
              <a:rPr lang="en-US" sz="2800" dirty="0"/>
              <a:t>Focus on formulary management (i.e., appropriately priced drugs)</a:t>
            </a:r>
          </a:p>
          <a:p>
            <a:r>
              <a:rPr lang="en-US" sz="2800" dirty="0"/>
              <a:t>Recent focus on claims integrity (i.e., demand appropriate coding)</a:t>
            </a:r>
          </a:p>
        </p:txBody>
      </p:sp>
      <p:sp>
        <p:nvSpPr>
          <p:cNvPr id="4" name="Footer Placeholder 3">
            <a:extLst>
              <a:ext uri="{FF2B5EF4-FFF2-40B4-BE49-F238E27FC236}">
                <a16:creationId xmlns:a16="http://schemas.microsoft.com/office/drawing/2014/main" id="{2652D15C-05B5-67FA-38C8-C59A4FE3F120}"/>
              </a:ext>
            </a:extLst>
          </p:cNvPr>
          <p:cNvSpPr>
            <a:spLocks noGrp="1"/>
          </p:cNvSpPr>
          <p:nvPr>
            <p:ph type="ftr" sz="quarter" idx="10"/>
          </p:nvPr>
        </p:nvSpPr>
        <p:spPr/>
        <p:txBody>
          <a:bodyPr/>
          <a:lstStyle/>
          <a:p>
            <a:r>
              <a:rPr lang="en-US">
                <a:solidFill>
                  <a:srgbClr val="000000">
                    <a:tint val="75000"/>
                  </a:srgbClr>
                </a:solidFill>
                <a:latin typeface="Calibri" panose="020F0502020204030204"/>
              </a:rPr>
              <a:t>© 2023 Axene Health Partners, LLC</a:t>
            </a:r>
            <a:endParaRPr lang="en-US" dirty="0">
              <a:solidFill>
                <a:srgbClr val="000000">
                  <a:tint val="75000"/>
                </a:srgbClr>
              </a:solidFill>
              <a:latin typeface="Calibri" panose="020F0502020204030204"/>
            </a:endParaRPr>
          </a:p>
        </p:txBody>
      </p:sp>
      <p:sp>
        <p:nvSpPr>
          <p:cNvPr id="5" name="Text Placeholder 4">
            <a:extLst>
              <a:ext uri="{FF2B5EF4-FFF2-40B4-BE49-F238E27FC236}">
                <a16:creationId xmlns:a16="http://schemas.microsoft.com/office/drawing/2014/main" id="{9FC010D7-554D-842F-7FAC-288659163C04}"/>
              </a:ext>
            </a:extLst>
          </p:cNvPr>
          <p:cNvSpPr>
            <a:spLocks noGrp="1"/>
          </p:cNvSpPr>
          <p:nvPr>
            <p:ph type="body" sz="quarter" idx="11"/>
          </p:nvPr>
        </p:nvSpPr>
        <p:spPr/>
        <p:txBody>
          <a:bodyPr/>
          <a:lstStyle/>
          <a:p>
            <a:r>
              <a:rPr lang="en-US" dirty="0"/>
              <a:t>Where we have been and what we focus on</a:t>
            </a:r>
          </a:p>
        </p:txBody>
      </p:sp>
    </p:spTree>
    <p:extLst>
      <p:ext uri="{BB962C8B-B14F-4D97-AF65-F5344CB8AC3E}">
        <p14:creationId xmlns:p14="http://schemas.microsoft.com/office/powerpoint/2010/main" val="2051858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BB5AA-1E90-DB71-488F-3127E3B3DFDE}"/>
              </a:ext>
            </a:extLst>
          </p:cNvPr>
          <p:cNvSpPr>
            <a:spLocks noGrp="1"/>
          </p:cNvSpPr>
          <p:nvPr>
            <p:ph type="title"/>
          </p:nvPr>
        </p:nvSpPr>
        <p:spPr/>
        <p:txBody>
          <a:bodyPr>
            <a:normAutofit/>
          </a:bodyPr>
          <a:lstStyle/>
          <a:p>
            <a:r>
              <a:rPr lang="en-US" sz="4400" dirty="0"/>
              <a:t>Historical View of Managed Care 					</a:t>
            </a:r>
            <a:r>
              <a:rPr lang="en-US" sz="2000" i="1" dirty="0"/>
              <a:t>continued</a:t>
            </a:r>
            <a:endParaRPr lang="en-US" sz="4400" dirty="0"/>
          </a:p>
        </p:txBody>
      </p:sp>
      <p:sp>
        <p:nvSpPr>
          <p:cNvPr id="3" name="Content Placeholder 2">
            <a:extLst>
              <a:ext uri="{FF2B5EF4-FFF2-40B4-BE49-F238E27FC236}">
                <a16:creationId xmlns:a16="http://schemas.microsoft.com/office/drawing/2014/main" id="{151150C8-DBF0-713E-7F0F-E3C31079E20C}"/>
              </a:ext>
            </a:extLst>
          </p:cNvPr>
          <p:cNvSpPr>
            <a:spLocks noGrp="1"/>
          </p:cNvSpPr>
          <p:nvPr>
            <p:ph idx="1"/>
          </p:nvPr>
        </p:nvSpPr>
        <p:spPr>
          <a:xfrm>
            <a:off x="838200" y="2335697"/>
            <a:ext cx="10515600" cy="3729124"/>
          </a:xfrm>
        </p:spPr>
        <p:txBody>
          <a:bodyPr/>
          <a:lstStyle/>
          <a:p>
            <a:r>
              <a:rPr lang="en-US" sz="2400" dirty="0"/>
              <a:t>Copays/deductibles to drive desired behavior (higher the barrier, the less it is used)</a:t>
            </a:r>
          </a:p>
          <a:p>
            <a:pPr lvl="1"/>
            <a:r>
              <a:rPr lang="en-US" sz="2000" dirty="0"/>
              <a:t>ER Copays</a:t>
            </a:r>
          </a:p>
          <a:p>
            <a:pPr lvl="1"/>
            <a:r>
              <a:rPr lang="en-US" sz="2000" dirty="0"/>
              <a:t>Office visit copays</a:t>
            </a:r>
          </a:p>
          <a:p>
            <a:pPr lvl="1"/>
            <a:r>
              <a:rPr lang="en-US" sz="2000" dirty="0"/>
              <a:t>Tiered drug programs</a:t>
            </a:r>
          </a:p>
          <a:p>
            <a:r>
              <a:rPr lang="en-US" sz="2400" dirty="0"/>
              <a:t>Incentive programs</a:t>
            </a:r>
          </a:p>
          <a:p>
            <a:pPr lvl="1"/>
            <a:r>
              <a:rPr lang="en-US" sz="2000" dirty="0"/>
              <a:t>Capitation</a:t>
            </a:r>
          </a:p>
          <a:p>
            <a:pPr lvl="1"/>
            <a:r>
              <a:rPr lang="en-US" sz="2000" dirty="0"/>
              <a:t>Bonuses</a:t>
            </a:r>
          </a:p>
          <a:p>
            <a:pPr lvl="1"/>
            <a:r>
              <a:rPr lang="en-US" sz="2000" dirty="0"/>
              <a:t>Value based reimbursement (VBR)</a:t>
            </a:r>
          </a:p>
          <a:p>
            <a:pPr lvl="1"/>
            <a:r>
              <a:rPr lang="en-US" sz="2000" dirty="0"/>
              <a:t>Risk sharing</a:t>
            </a:r>
          </a:p>
          <a:p>
            <a:endParaRPr lang="en-US" dirty="0"/>
          </a:p>
        </p:txBody>
      </p:sp>
      <p:sp>
        <p:nvSpPr>
          <p:cNvPr id="4" name="Footer Placeholder 3">
            <a:extLst>
              <a:ext uri="{FF2B5EF4-FFF2-40B4-BE49-F238E27FC236}">
                <a16:creationId xmlns:a16="http://schemas.microsoft.com/office/drawing/2014/main" id="{86850310-40D6-CF15-F261-919FE62EC40C}"/>
              </a:ext>
            </a:extLst>
          </p:cNvPr>
          <p:cNvSpPr>
            <a:spLocks noGrp="1"/>
          </p:cNvSpPr>
          <p:nvPr>
            <p:ph type="ftr" sz="quarter" idx="10"/>
          </p:nvPr>
        </p:nvSpPr>
        <p:spPr/>
        <p:txBody>
          <a:bodyPr/>
          <a:lstStyle/>
          <a:p>
            <a:r>
              <a:rPr lang="en-US"/>
              <a:t>© 2023 Axene Health Partners, LLC</a:t>
            </a:r>
            <a:endParaRPr lang="en-US" dirty="0"/>
          </a:p>
        </p:txBody>
      </p:sp>
      <p:sp>
        <p:nvSpPr>
          <p:cNvPr id="5" name="Text Placeholder 4">
            <a:extLst>
              <a:ext uri="{FF2B5EF4-FFF2-40B4-BE49-F238E27FC236}">
                <a16:creationId xmlns:a16="http://schemas.microsoft.com/office/drawing/2014/main" id="{BD13AA74-67BF-D9A8-B2FD-1955B65E900E}"/>
              </a:ext>
            </a:extLst>
          </p:cNvPr>
          <p:cNvSpPr>
            <a:spLocks noGrp="1"/>
          </p:cNvSpPr>
          <p:nvPr>
            <p:ph type="body" sz="quarter" idx="11"/>
          </p:nvPr>
        </p:nvSpPr>
        <p:spPr>
          <a:xfrm>
            <a:off x="838199" y="1895949"/>
            <a:ext cx="9518375" cy="601465"/>
          </a:xfrm>
        </p:spPr>
        <p:txBody>
          <a:bodyPr>
            <a:normAutofit fontScale="92500"/>
          </a:bodyPr>
          <a:lstStyle/>
          <a:p>
            <a:r>
              <a:rPr lang="en-US" dirty="0"/>
              <a:t>Combined efforts with plan design and creative reimbursement mechanisms</a:t>
            </a:r>
          </a:p>
        </p:txBody>
      </p:sp>
    </p:spTree>
    <p:extLst>
      <p:ext uri="{BB962C8B-B14F-4D97-AF65-F5344CB8AC3E}">
        <p14:creationId xmlns:p14="http://schemas.microsoft.com/office/powerpoint/2010/main" val="160389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15E60-C21C-76E2-AB0F-B3AFF7BDF880}"/>
              </a:ext>
            </a:extLst>
          </p:cNvPr>
          <p:cNvSpPr>
            <a:spLocks noGrp="1"/>
          </p:cNvSpPr>
          <p:nvPr>
            <p:ph type="title"/>
          </p:nvPr>
        </p:nvSpPr>
        <p:spPr/>
        <p:txBody>
          <a:bodyPr>
            <a:normAutofit/>
          </a:bodyPr>
          <a:lstStyle/>
          <a:p>
            <a:r>
              <a:rPr lang="en-US" sz="4000" dirty="0"/>
              <a:t>COVID-Inspired Managed Care Enhancements</a:t>
            </a:r>
          </a:p>
        </p:txBody>
      </p:sp>
      <p:sp>
        <p:nvSpPr>
          <p:cNvPr id="3" name="Content Placeholder 2">
            <a:extLst>
              <a:ext uri="{FF2B5EF4-FFF2-40B4-BE49-F238E27FC236}">
                <a16:creationId xmlns:a16="http://schemas.microsoft.com/office/drawing/2014/main" id="{478782AD-44B9-6CB0-B093-9E5EEEE617DC}"/>
              </a:ext>
            </a:extLst>
          </p:cNvPr>
          <p:cNvSpPr>
            <a:spLocks noGrp="1"/>
          </p:cNvSpPr>
          <p:nvPr>
            <p:ph idx="1"/>
          </p:nvPr>
        </p:nvSpPr>
        <p:spPr>
          <a:xfrm>
            <a:off x="993913" y="2360142"/>
            <a:ext cx="10078277" cy="3704679"/>
          </a:xfrm>
        </p:spPr>
        <p:txBody>
          <a:bodyPr>
            <a:normAutofit lnSpcReduction="10000"/>
          </a:bodyPr>
          <a:lstStyle/>
          <a:p>
            <a:r>
              <a:rPr lang="en-US" sz="3200" dirty="0"/>
              <a:t>Virtual visits in lieu of in person visits</a:t>
            </a:r>
          </a:p>
          <a:p>
            <a:pPr lvl="1"/>
            <a:r>
              <a:rPr lang="en-US" sz="3200" dirty="0"/>
              <a:t>More cost effective</a:t>
            </a:r>
          </a:p>
          <a:p>
            <a:pPr lvl="1"/>
            <a:r>
              <a:rPr lang="en-US" sz="3200" dirty="0"/>
              <a:t>Improve provider productivity</a:t>
            </a:r>
          </a:p>
          <a:p>
            <a:r>
              <a:rPr lang="en-US" sz="3200" dirty="0"/>
              <a:t>Increased use of patient portals and digital medicine to improve efficiency of care and linkage to electronic</a:t>
            </a:r>
          </a:p>
          <a:p>
            <a:r>
              <a:rPr lang="en-US" sz="3200" dirty="0"/>
              <a:t>Value based reimbursement combined with care management</a:t>
            </a:r>
          </a:p>
          <a:p>
            <a:r>
              <a:rPr lang="en-US" sz="3200" dirty="0"/>
              <a:t>Coordination with EMS/pre-hospital care</a:t>
            </a:r>
          </a:p>
          <a:p>
            <a:endParaRPr lang="en-US" dirty="0"/>
          </a:p>
        </p:txBody>
      </p:sp>
      <p:sp>
        <p:nvSpPr>
          <p:cNvPr id="4" name="Footer Placeholder 3">
            <a:extLst>
              <a:ext uri="{FF2B5EF4-FFF2-40B4-BE49-F238E27FC236}">
                <a16:creationId xmlns:a16="http://schemas.microsoft.com/office/drawing/2014/main" id="{316DD36D-8A40-CBBF-EBD6-576914792FFF}"/>
              </a:ext>
            </a:extLst>
          </p:cNvPr>
          <p:cNvSpPr>
            <a:spLocks noGrp="1"/>
          </p:cNvSpPr>
          <p:nvPr>
            <p:ph type="ftr" sz="quarter" idx="10"/>
          </p:nvPr>
        </p:nvSpPr>
        <p:spPr/>
        <p:txBody>
          <a:bodyPr/>
          <a:lstStyle/>
          <a:p>
            <a:r>
              <a:rPr lang="en-US">
                <a:solidFill>
                  <a:srgbClr val="000000">
                    <a:tint val="75000"/>
                  </a:srgbClr>
                </a:solidFill>
                <a:latin typeface="Calibri" panose="020F0502020204030204"/>
              </a:rPr>
              <a:t>© 2023 Axene Health Partners, LLC</a:t>
            </a:r>
            <a:endParaRPr lang="en-US" dirty="0">
              <a:solidFill>
                <a:srgbClr val="000000">
                  <a:tint val="75000"/>
                </a:srgbClr>
              </a:solidFill>
              <a:latin typeface="Calibri" panose="020F0502020204030204"/>
            </a:endParaRPr>
          </a:p>
        </p:txBody>
      </p:sp>
      <p:sp>
        <p:nvSpPr>
          <p:cNvPr id="5" name="Text Placeholder 4">
            <a:extLst>
              <a:ext uri="{FF2B5EF4-FFF2-40B4-BE49-F238E27FC236}">
                <a16:creationId xmlns:a16="http://schemas.microsoft.com/office/drawing/2014/main" id="{C7B0DA4E-2FC3-467F-44B3-2E4AB0A373B0}"/>
              </a:ext>
            </a:extLst>
          </p:cNvPr>
          <p:cNvSpPr>
            <a:spLocks noGrp="1"/>
          </p:cNvSpPr>
          <p:nvPr>
            <p:ph type="body" sz="quarter" idx="11"/>
          </p:nvPr>
        </p:nvSpPr>
        <p:spPr/>
        <p:txBody>
          <a:bodyPr>
            <a:normAutofit/>
          </a:bodyPr>
          <a:lstStyle/>
          <a:p>
            <a:r>
              <a:rPr lang="en-US" dirty="0"/>
              <a:t>New tools and approaches to do a better job</a:t>
            </a:r>
          </a:p>
        </p:txBody>
      </p:sp>
    </p:spTree>
    <p:extLst>
      <p:ext uri="{BB962C8B-B14F-4D97-AF65-F5344CB8AC3E}">
        <p14:creationId xmlns:p14="http://schemas.microsoft.com/office/powerpoint/2010/main" val="3795870342"/>
      </p:ext>
    </p:extLst>
  </p:cSld>
  <p:clrMapOvr>
    <a:masterClrMapping/>
  </p:clrMapOvr>
</p:sld>
</file>

<file path=ppt/theme/theme1.xml><?xml version="1.0" encoding="utf-8"?>
<a:theme xmlns:a="http://schemas.openxmlformats.org/drawingml/2006/main" name="SOA_presentation_template">
  <a:themeElements>
    <a:clrScheme name="SOA Brand Colors">
      <a:dk1>
        <a:srgbClr val="000000"/>
      </a:dk1>
      <a:lt1>
        <a:sysClr val="window" lastClr="FFFFFF"/>
      </a:lt1>
      <a:dk2>
        <a:srgbClr val="024D7C"/>
      </a:dk2>
      <a:lt2>
        <a:srgbClr val="BEBBBA"/>
      </a:lt2>
      <a:accent1>
        <a:srgbClr val="024D7C"/>
      </a:accent1>
      <a:accent2>
        <a:srgbClr val="77C4D5"/>
      </a:accent2>
      <a:accent3>
        <a:srgbClr val="D23138"/>
      </a:accent3>
      <a:accent4>
        <a:srgbClr val="FDCE07"/>
      </a:accent4>
      <a:accent5>
        <a:srgbClr val="BABF33"/>
      </a:accent5>
      <a:accent6>
        <a:srgbClr val="E27F26"/>
      </a:accent6>
      <a:hlink>
        <a:srgbClr val="D23138"/>
      </a:hlink>
      <a:folHlink>
        <a:srgbClr val="77C4D5"/>
      </a:folHlink>
    </a:clrScheme>
    <a:fontScheme name="SOA Brand Fonts">
      <a:majorFont>
        <a:latin typeface="Calibri"/>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A420DED-2B51-B349-AC68-55C5A7B47DE2}" vid="{749E6D58-9F36-BF41-B512-6B7DB0A451B7}"/>
    </a:ext>
  </a:extLst>
</a:theme>
</file>

<file path=ppt/theme/theme2.xml><?xml version="1.0" encoding="utf-8"?>
<a:theme xmlns:a="http://schemas.openxmlformats.org/drawingml/2006/main" name="Office Theme">
  <a:themeElements>
    <a:clrScheme name="AHP">
      <a:dk1>
        <a:srgbClr val="000000"/>
      </a:dk1>
      <a:lt1>
        <a:srgbClr val="FFFFFF"/>
      </a:lt1>
      <a:dk2>
        <a:srgbClr val="44546A"/>
      </a:dk2>
      <a:lt2>
        <a:srgbClr val="E7E6E6"/>
      </a:lt2>
      <a:accent1>
        <a:srgbClr val="1E4D79"/>
      </a:accent1>
      <a:accent2>
        <a:srgbClr val="3581C2"/>
      </a:accent2>
      <a:accent3>
        <a:srgbClr val="A5A5A5"/>
      </a:accent3>
      <a:accent4>
        <a:srgbClr val="C0D17A"/>
      </a:accent4>
      <a:accent5>
        <a:srgbClr val="C95D76"/>
      </a:accent5>
      <a:accent6>
        <a:srgbClr val="FB7F4C"/>
      </a:accent6>
      <a:hlink>
        <a:srgbClr val="0563C1"/>
      </a:hlink>
      <a:folHlink>
        <a:srgbClr val="C85C7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2400" b="0" i="0" dirty="0">
            <a:solidFill>
              <a:schemeClr val="bg1"/>
            </a:solidFill>
            <a:latin typeface="Futura Condensed Medium" panose="020B0602020204020303" pitchFamily="34" charset="-79"/>
            <a:cs typeface="Futura Condensed Medium" panose="020B0602020204020303" pitchFamily="34" charset="-79"/>
          </a:defRPr>
        </a:defPPr>
      </a:lstStyle>
    </a:txDef>
  </a:objectDefaults>
  <a:extraClrSchemeLst/>
  <a:extLst>
    <a:ext uri="{05A4C25C-085E-4340-85A3-A5531E510DB2}">
      <thm15:themeFamily xmlns:thm15="http://schemas.microsoft.com/office/thememl/2012/main" name="AHP-PPT-2018" id="{55EE7FB5-1BF0-3B44-8FB9-228B1262FACB}" vid="{F730D9B6-D34F-244A-AB59-1B85816CDC3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BEB416B-6015-E944-B977-F110BFCB14C5}">
  <we:reference id="wa200000729" version="3.9.283.0" store="en-US" storeType="OMEX"/>
  <we:alternateReferences>
    <we:reference id="WA200000729" version="3.9.28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1209</TotalTime>
  <Words>2915</Words>
  <Application>Microsoft Macintosh PowerPoint</Application>
  <PresentationFormat>Widescreen</PresentationFormat>
  <Paragraphs>380</Paragraphs>
  <Slides>68</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68</vt:i4>
      </vt:variant>
    </vt:vector>
  </HeadingPairs>
  <TitlesOfParts>
    <vt:vector size="77" baseType="lpstr">
      <vt:lpstr>Arial</vt:lpstr>
      <vt:lpstr>Avenir Next Regular</vt:lpstr>
      <vt:lpstr>Calibri</vt:lpstr>
      <vt:lpstr>Calibri Light</vt:lpstr>
      <vt:lpstr>Futura Condensed Medium</vt:lpstr>
      <vt:lpstr>Georgia</vt:lpstr>
      <vt:lpstr>Helvetica Neue Medium</vt:lpstr>
      <vt:lpstr>SOA_presentation_template</vt:lpstr>
      <vt:lpstr>Office Theme</vt:lpstr>
      <vt:lpstr>PowerPoint Presentation</vt:lpstr>
      <vt:lpstr>SOA Antitrust Compliance Guidelines</vt:lpstr>
      <vt:lpstr>Presentation Disclaimer</vt:lpstr>
      <vt:lpstr>PowerPoint Presentation</vt:lpstr>
      <vt:lpstr>Overview</vt:lpstr>
      <vt:lpstr>Some Helpful Definitions</vt:lpstr>
      <vt:lpstr>Historical View of Managed Care </vt:lpstr>
      <vt:lpstr>Historical View of Managed Care      continued</vt:lpstr>
      <vt:lpstr>COVID-Inspired Managed Care Enhancements</vt:lpstr>
      <vt:lpstr>PowerPoint Presentation</vt:lpstr>
      <vt:lpstr>PowerPoint Presentation</vt:lpstr>
      <vt:lpstr>PowerPoint Presentation</vt:lpstr>
      <vt:lpstr>PowerPoint Presentation</vt:lpstr>
      <vt:lpstr>Resident/Intern or rotating on-call duty physician </vt:lpstr>
      <vt:lpstr>Resident/Intern or rotating on-call duty physician </vt:lpstr>
      <vt:lpstr>Resident/Intern or rotating on-call duty physician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percent of ER visits were determined to be Non-emergent? a. 10% b. 20% c. 30% d. 40% e. 50%</vt:lpstr>
      <vt:lpstr>What percent of ER visits were determined to be Non-emergent? a. 10% b. 20% c. 30% d. 40% e. 50%</vt:lpstr>
      <vt:lpstr>What percent of ER visits were determined to be Non-emergent? a. 10% b. 20% c. 30% d. 40% e. 50%</vt:lpstr>
      <vt:lpstr>What percent of ER visits were determined to be Non-emergent? a. 10% b. 20% c. 30% d. 40% e. 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Fill Out the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Wojcik</dc:creator>
  <cp:lastModifiedBy>Lonnie Campbell</cp:lastModifiedBy>
  <cp:revision>48</cp:revision>
  <cp:lastPrinted>2015-07-27T19:55:15Z</cp:lastPrinted>
  <dcterms:created xsi:type="dcterms:W3CDTF">2019-07-02T19:27:58Z</dcterms:created>
  <dcterms:modified xsi:type="dcterms:W3CDTF">2023-07-06T23:55:00Z</dcterms:modified>
</cp:coreProperties>
</file>