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34" r:id="rId2"/>
  </p:sldMasterIdLst>
  <p:notesMasterIdLst>
    <p:notesMasterId r:id="rId36"/>
  </p:notesMasterIdLst>
  <p:handoutMasterIdLst>
    <p:handoutMasterId r:id="rId37"/>
  </p:handoutMasterIdLst>
  <p:sldIdLst>
    <p:sldId id="271" r:id="rId3"/>
    <p:sldId id="256" r:id="rId4"/>
    <p:sldId id="265" r:id="rId5"/>
    <p:sldId id="266" r:id="rId6"/>
    <p:sldId id="469" r:id="rId7"/>
    <p:sldId id="263" r:id="rId8"/>
    <p:sldId id="260" r:id="rId9"/>
    <p:sldId id="444" r:id="rId10"/>
    <p:sldId id="461" r:id="rId11"/>
    <p:sldId id="468" r:id="rId12"/>
    <p:sldId id="460" r:id="rId13"/>
    <p:sldId id="458" r:id="rId14"/>
    <p:sldId id="465" r:id="rId15"/>
    <p:sldId id="463" r:id="rId16"/>
    <p:sldId id="466" r:id="rId17"/>
    <p:sldId id="470" r:id="rId18"/>
    <p:sldId id="480" r:id="rId19"/>
    <p:sldId id="481" r:id="rId20"/>
    <p:sldId id="483" r:id="rId21"/>
    <p:sldId id="482" r:id="rId22"/>
    <p:sldId id="485" r:id="rId23"/>
    <p:sldId id="486" r:id="rId24"/>
    <p:sldId id="484" r:id="rId25"/>
    <p:sldId id="471" r:id="rId26"/>
    <p:sldId id="472" r:id="rId27"/>
    <p:sldId id="473" r:id="rId28"/>
    <p:sldId id="474" r:id="rId29"/>
    <p:sldId id="475" r:id="rId30"/>
    <p:sldId id="476" r:id="rId31"/>
    <p:sldId id="477" r:id="rId32"/>
    <p:sldId id="478" r:id="rId33"/>
    <p:sldId id="479"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B45"/>
    <a:srgbClr val="024D7C"/>
    <a:srgbClr val="2A154D"/>
    <a:srgbClr val="541945"/>
    <a:srgbClr val="18448F"/>
    <a:srgbClr val="9F1B30"/>
    <a:srgbClr val="E27F26"/>
    <a:srgbClr val="74C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autoAdjust="0"/>
    <p:restoredTop sz="94614"/>
  </p:normalViewPr>
  <p:slideViewPr>
    <p:cSldViewPr snapToGrid="0" showGuides="1">
      <p:cViewPr varScale="1">
        <p:scale>
          <a:sx n="128" d="100"/>
          <a:sy n="128" d="100"/>
        </p:scale>
        <p:origin x="560" y="17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1" d="100"/>
          <a:sy n="71" d="100"/>
        </p:scale>
        <p:origin x="265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3DB05-4462-4EC0-AB7E-E7E64B68CB43}" type="doc">
      <dgm:prSet loTypeId="urn:microsoft.com/office/officeart/2005/8/layout/hierarchy3" loCatId="relationship" qsTypeId="urn:microsoft.com/office/officeart/2005/8/quickstyle/simple3" qsCatId="simple" csTypeId="urn:microsoft.com/office/officeart/2005/8/colors/accent2_2" csCatId="accent2" phldr="1"/>
      <dgm:spPr/>
      <dgm:t>
        <a:bodyPr/>
        <a:lstStyle/>
        <a:p>
          <a:endParaRPr lang="en-US"/>
        </a:p>
      </dgm:t>
    </dgm:pt>
    <dgm:pt modelId="{EC424628-16AB-4A0C-A186-FD6EB8E4F293}">
      <dgm:prSet phldrT="[Text]" custT="1"/>
      <dgm:spPr/>
      <dgm:t>
        <a:bodyPr/>
        <a:lstStyle/>
        <a:p>
          <a:r>
            <a:rPr lang="en-US" sz="1800" dirty="0"/>
            <a:t>Billed Charge </a:t>
          </a:r>
          <a:r>
            <a:rPr lang="en-US" sz="1800" b="1" baseline="30000" dirty="0"/>
            <a:t>1</a:t>
          </a:r>
        </a:p>
      </dgm:t>
    </dgm:pt>
    <dgm:pt modelId="{A0A91949-1944-42C7-B998-E5529FD36CE0}" type="parTrans" cxnId="{85D341E1-6B68-4BCF-A50C-BEF2300DEB2A}">
      <dgm:prSet/>
      <dgm:spPr/>
      <dgm:t>
        <a:bodyPr/>
        <a:lstStyle/>
        <a:p>
          <a:endParaRPr lang="en-US"/>
        </a:p>
      </dgm:t>
    </dgm:pt>
    <dgm:pt modelId="{F071CC2B-2F43-4ECE-8C43-3F2564920CE7}" type="sibTrans" cxnId="{85D341E1-6B68-4BCF-A50C-BEF2300DEB2A}">
      <dgm:prSet/>
      <dgm:spPr/>
      <dgm:t>
        <a:bodyPr/>
        <a:lstStyle/>
        <a:p>
          <a:endParaRPr lang="en-US" dirty="0"/>
        </a:p>
      </dgm:t>
    </dgm:pt>
    <dgm:pt modelId="{6972170E-C3D8-448C-8EF8-D54FE22C0D2F}">
      <dgm:prSet phldrT="[Text]" custT="1"/>
      <dgm:spPr/>
      <dgm:t>
        <a:bodyPr/>
        <a:lstStyle/>
        <a:p>
          <a:r>
            <a:rPr lang="en-US" sz="1800" dirty="0"/>
            <a:t>Discounts &amp; Reductions</a:t>
          </a:r>
          <a:endParaRPr lang="en-US" sz="1800" b="1" baseline="30000" dirty="0"/>
        </a:p>
      </dgm:t>
    </dgm:pt>
    <dgm:pt modelId="{F2407874-0AF8-4D48-9275-5CEE3B1B3C79}" type="parTrans" cxnId="{26EBA7BE-78F9-467F-BF93-36C81A2AC96A}">
      <dgm:prSet/>
      <dgm:spPr/>
      <dgm:t>
        <a:bodyPr/>
        <a:lstStyle/>
        <a:p>
          <a:endParaRPr lang="en-US"/>
        </a:p>
      </dgm:t>
    </dgm:pt>
    <dgm:pt modelId="{E8514C99-BC85-45D7-A8A8-37BCF7ED0C12}" type="sibTrans" cxnId="{26EBA7BE-78F9-467F-BF93-36C81A2AC96A}">
      <dgm:prSet/>
      <dgm:spPr/>
      <dgm:t>
        <a:bodyPr/>
        <a:lstStyle/>
        <a:p>
          <a:endParaRPr lang="en-US"/>
        </a:p>
      </dgm:t>
    </dgm:pt>
    <dgm:pt modelId="{568E13B6-D167-4F69-AE89-F347BD77BF8E}">
      <dgm:prSet phldrT="[Text]" custT="1"/>
      <dgm:spPr/>
      <dgm:t>
        <a:bodyPr/>
        <a:lstStyle/>
        <a:p>
          <a:r>
            <a:rPr lang="en-US" sz="1800" dirty="0"/>
            <a:t>Allowed Amount </a:t>
          </a:r>
          <a:r>
            <a:rPr lang="en-US" sz="1800" b="1" baseline="30000" dirty="0"/>
            <a:t>2</a:t>
          </a:r>
        </a:p>
      </dgm:t>
    </dgm:pt>
    <dgm:pt modelId="{740B329D-786F-4FD6-B429-6101B0544E1D}" type="parTrans" cxnId="{E1271142-5E17-4845-8C4C-59B0A506F288}">
      <dgm:prSet/>
      <dgm:spPr/>
      <dgm:t>
        <a:bodyPr/>
        <a:lstStyle/>
        <a:p>
          <a:endParaRPr lang="en-US"/>
        </a:p>
      </dgm:t>
    </dgm:pt>
    <dgm:pt modelId="{2C9C5024-32D9-442D-B6AA-34F88E11F266}" type="sibTrans" cxnId="{E1271142-5E17-4845-8C4C-59B0A506F288}">
      <dgm:prSet/>
      <dgm:spPr/>
      <dgm:t>
        <a:bodyPr/>
        <a:lstStyle/>
        <a:p>
          <a:endParaRPr lang="en-US"/>
        </a:p>
      </dgm:t>
    </dgm:pt>
    <dgm:pt modelId="{87DB946C-3CB0-4F91-A256-66731308FB19}" type="pres">
      <dgm:prSet presAssocID="{F423DB05-4462-4EC0-AB7E-E7E64B68CB43}" presName="diagram" presStyleCnt="0">
        <dgm:presLayoutVars>
          <dgm:chPref val="1"/>
          <dgm:dir/>
          <dgm:animOne val="branch"/>
          <dgm:animLvl val="lvl"/>
          <dgm:resizeHandles/>
        </dgm:presLayoutVars>
      </dgm:prSet>
      <dgm:spPr/>
    </dgm:pt>
    <dgm:pt modelId="{E0236286-CD06-409A-9BAC-C26EDF6D22DC}" type="pres">
      <dgm:prSet presAssocID="{EC424628-16AB-4A0C-A186-FD6EB8E4F293}" presName="root" presStyleCnt="0"/>
      <dgm:spPr/>
    </dgm:pt>
    <dgm:pt modelId="{DCD07B98-CC0A-4BC0-A9AC-32D165A38540}" type="pres">
      <dgm:prSet presAssocID="{EC424628-16AB-4A0C-A186-FD6EB8E4F293}" presName="rootComposite" presStyleCnt="0"/>
      <dgm:spPr/>
    </dgm:pt>
    <dgm:pt modelId="{85AB291A-B0E1-4289-A741-A7983AEB7B78}" type="pres">
      <dgm:prSet presAssocID="{EC424628-16AB-4A0C-A186-FD6EB8E4F293}" presName="rootText" presStyleLbl="node1" presStyleIdx="0" presStyleCnt="3" custScaleX="55764" custScaleY="68725"/>
      <dgm:spPr/>
    </dgm:pt>
    <dgm:pt modelId="{A28C8EBF-D02B-42AE-AD6C-7D29E8901F9D}" type="pres">
      <dgm:prSet presAssocID="{EC424628-16AB-4A0C-A186-FD6EB8E4F293}" presName="rootConnector" presStyleLbl="node1" presStyleIdx="0" presStyleCnt="3"/>
      <dgm:spPr/>
    </dgm:pt>
    <dgm:pt modelId="{59F7D288-10BC-4339-A268-40EA40FF04A4}" type="pres">
      <dgm:prSet presAssocID="{EC424628-16AB-4A0C-A186-FD6EB8E4F293}" presName="childShape" presStyleCnt="0"/>
      <dgm:spPr/>
    </dgm:pt>
    <dgm:pt modelId="{1080301D-B36F-42F3-AFAD-A25D972457E0}" type="pres">
      <dgm:prSet presAssocID="{6972170E-C3D8-448C-8EF8-D54FE22C0D2F}" presName="root" presStyleCnt="0"/>
      <dgm:spPr/>
    </dgm:pt>
    <dgm:pt modelId="{1C2DA8E9-A61C-4B00-9628-3DD9F08A2A68}" type="pres">
      <dgm:prSet presAssocID="{6972170E-C3D8-448C-8EF8-D54FE22C0D2F}" presName="rootComposite" presStyleCnt="0"/>
      <dgm:spPr/>
    </dgm:pt>
    <dgm:pt modelId="{66EC723A-42CE-46F8-B459-855557EC5987}" type="pres">
      <dgm:prSet presAssocID="{6972170E-C3D8-448C-8EF8-D54FE22C0D2F}" presName="rootText" presStyleLbl="node1" presStyleIdx="1" presStyleCnt="3" custScaleX="55764" custScaleY="68725"/>
      <dgm:spPr/>
    </dgm:pt>
    <dgm:pt modelId="{98856758-26B5-4A0B-9CEE-8708892EBE9B}" type="pres">
      <dgm:prSet presAssocID="{6972170E-C3D8-448C-8EF8-D54FE22C0D2F}" presName="rootConnector" presStyleLbl="node1" presStyleIdx="1" presStyleCnt="3"/>
      <dgm:spPr/>
    </dgm:pt>
    <dgm:pt modelId="{02C8F705-C095-42A3-AECC-4FA08B7A7649}" type="pres">
      <dgm:prSet presAssocID="{6972170E-C3D8-448C-8EF8-D54FE22C0D2F}" presName="childShape" presStyleCnt="0"/>
      <dgm:spPr/>
    </dgm:pt>
    <dgm:pt modelId="{351FFF97-E929-4275-8948-AB4CB9EC9F4D}" type="pres">
      <dgm:prSet presAssocID="{568E13B6-D167-4F69-AE89-F347BD77BF8E}" presName="root" presStyleCnt="0"/>
      <dgm:spPr/>
    </dgm:pt>
    <dgm:pt modelId="{EC360CEB-A232-49A1-8EDE-562F40046E19}" type="pres">
      <dgm:prSet presAssocID="{568E13B6-D167-4F69-AE89-F347BD77BF8E}" presName="rootComposite" presStyleCnt="0"/>
      <dgm:spPr/>
    </dgm:pt>
    <dgm:pt modelId="{7AD75DAB-E90B-4826-88DE-E55080ED6553}" type="pres">
      <dgm:prSet presAssocID="{568E13B6-D167-4F69-AE89-F347BD77BF8E}" presName="rootText" presStyleLbl="node1" presStyleIdx="2" presStyleCnt="3" custScaleX="55764" custScaleY="68725"/>
      <dgm:spPr/>
    </dgm:pt>
    <dgm:pt modelId="{A39B1598-9AF4-4279-B62B-7BD2584A3B93}" type="pres">
      <dgm:prSet presAssocID="{568E13B6-D167-4F69-AE89-F347BD77BF8E}" presName="rootConnector" presStyleLbl="node1" presStyleIdx="2" presStyleCnt="3"/>
      <dgm:spPr/>
    </dgm:pt>
    <dgm:pt modelId="{72A50E23-B2A4-49B8-AABB-5FD45D0D439C}" type="pres">
      <dgm:prSet presAssocID="{568E13B6-D167-4F69-AE89-F347BD77BF8E}" presName="childShape" presStyleCnt="0"/>
      <dgm:spPr/>
    </dgm:pt>
  </dgm:ptLst>
  <dgm:cxnLst>
    <dgm:cxn modelId="{0C23DD09-F31B-4489-8BD2-A82B8D835C69}" type="presOf" srcId="{568E13B6-D167-4F69-AE89-F347BD77BF8E}" destId="{7AD75DAB-E90B-4826-88DE-E55080ED6553}" srcOrd="0" destOrd="0" presId="urn:microsoft.com/office/officeart/2005/8/layout/hierarchy3"/>
    <dgm:cxn modelId="{DEBD460C-C446-4E55-B3D2-AA0C77967370}" type="presOf" srcId="{EC424628-16AB-4A0C-A186-FD6EB8E4F293}" destId="{A28C8EBF-D02B-42AE-AD6C-7D29E8901F9D}" srcOrd="1" destOrd="0" presId="urn:microsoft.com/office/officeart/2005/8/layout/hierarchy3"/>
    <dgm:cxn modelId="{D5A42D1F-BA22-4DFA-9725-726961C6B7EC}" type="presOf" srcId="{568E13B6-D167-4F69-AE89-F347BD77BF8E}" destId="{A39B1598-9AF4-4279-B62B-7BD2584A3B93}" srcOrd="1" destOrd="0" presId="urn:microsoft.com/office/officeart/2005/8/layout/hierarchy3"/>
    <dgm:cxn modelId="{E1271142-5E17-4845-8C4C-59B0A506F288}" srcId="{F423DB05-4462-4EC0-AB7E-E7E64B68CB43}" destId="{568E13B6-D167-4F69-AE89-F347BD77BF8E}" srcOrd="2" destOrd="0" parTransId="{740B329D-786F-4FD6-B429-6101B0544E1D}" sibTransId="{2C9C5024-32D9-442D-B6AA-34F88E11F266}"/>
    <dgm:cxn modelId="{AA6DF36D-8C8C-4B5A-9AC1-F7F5DA5283A2}" type="presOf" srcId="{6972170E-C3D8-448C-8EF8-D54FE22C0D2F}" destId="{66EC723A-42CE-46F8-B459-855557EC5987}" srcOrd="0" destOrd="0" presId="urn:microsoft.com/office/officeart/2005/8/layout/hierarchy3"/>
    <dgm:cxn modelId="{4F6CE1B3-5D46-4266-B137-4A6AD29AF314}" type="presOf" srcId="{F423DB05-4462-4EC0-AB7E-E7E64B68CB43}" destId="{87DB946C-3CB0-4F91-A256-66731308FB19}" srcOrd="0" destOrd="0" presId="urn:microsoft.com/office/officeart/2005/8/layout/hierarchy3"/>
    <dgm:cxn modelId="{26EBA7BE-78F9-467F-BF93-36C81A2AC96A}" srcId="{F423DB05-4462-4EC0-AB7E-E7E64B68CB43}" destId="{6972170E-C3D8-448C-8EF8-D54FE22C0D2F}" srcOrd="1" destOrd="0" parTransId="{F2407874-0AF8-4D48-9275-5CEE3B1B3C79}" sibTransId="{E8514C99-BC85-45D7-A8A8-37BCF7ED0C12}"/>
    <dgm:cxn modelId="{85D341E1-6B68-4BCF-A50C-BEF2300DEB2A}" srcId="{F423DB05-4462-4EC0-AB7E-E7E64B68CB43}" destId="{EC424628-16AB-4A0C-A186-FD6EB8E4F293}" srcOrd="0" destOrd="0" parTransId="{A0A91949-1944-42C7-B998-E5529FD36CE0}" sibTransId="{F071CC2B-2F43-4ECE-8C43-3F2564920CE7}"/>
    <dgm:cxn modelId="{A4DE3AE3-5BCB-46E0-8C85-A9E88AABF619}" type="presOf" srcId="{EC424628-16AB-4A0C-A186-FD6EB8E4F293}" destId="{85AB291A-B0E1-4289-A741-A7983AEB7B78}" srcOrd="0" destOrd="0" presId="urn:microsoft.com/office/officeart/2005/8/layout/hierarchy3"/>
    <dgm:cxn modelId="{52C57CF0-0D70-4E07-B499-F89233F0F7D8}" type="presOf" srcId="{6972170E-C3D8-448C-8EF8-D54FE22C0D2F}" destId="{98856758-26B5-4A0B-9CEE-8708892EBE9B}" srcOrd="1" destOrd="0" presId="urn:microsoft.com/office/officeart/2005/8/layout/hierarchy3"/>
    <dgm:cxn modelId="{3AC98F9E-1551-4DF5-BC47-2308833C998C}" type="presParOf" srcId="{87DB946C-3CB0-4F91-A256-66731308FB19}" destId="{E0236286-CD06-409A-9BAC-C26EDF6D22DC}" srcOrd="0" destOrd="0" presId="urn:microsoft.com/office/officeart/2005/8/layout/hierarchy3"/>
    <dgm:cxn modelId="{598EA7AC-5E9A-44B1-9E1A-2B285A4BF8A5}" type="presParOf" srcId="{E0236286-CD06-409A-9BAC-C26EDF6D22DC}" destId="{DCD07B98-CC0A-4BC0-A9AC-32D165A38540}" srcOrd="0" destOrd="0" presId="urn:microsoft.com/office/officeart/2005/8/layout/hierarchy3"/>
    <dgm:cxn modelId="{0760ADA0-C0F8-4E83-96EC-1E42732A1F80}" type="presParOf" srcId="{DCD07B98-CC0A-4BC0-A9AC-32D165A38540}" destId="{85AB291A-B0E1-4289-A741-A7983AEB7B78}" srcOrd="0" destOrd="0" presId="urn:microsoft.com/office/officeart/2005/8/layout/hierarchy3"/>
    <dgm:cxn modelId="{311B9632-1A09-46A4-AFBE-4C1AFCFCD061}" type="presParOf" srcId="{DCD07B98-CC0A-4BC0-A9AC-32D165A38540}" destId="{A28C8EBF-D02B-42AE-AD6C-7D29E8901F9D}" srcOrd="1" destOrd="0" presId="urn:microsoft.com/office/officeart/2005/8/layout/hierarchy3"/>
    <dgm:cxn modelId="{9D8473B0-70E0-404C-B465-9CB96B37A8E1}" type="presParOf" srcId="{E0236286-CD06-409A-9BAC-C26EDF6D22DC}" destId="{59F7D288-10BC-4339-A268-40EA40FF04A4}" srcOrd="1" destOrd="0" presId="urn:microsoft.com/office/officeart/2005/8/layout/hierarchy3"/>
    <dgm:cxn modelId="{6C079D88-4D09-4CB3-A807-A00FC618A03E}" type="presParOf" srcId="{87DB946C-3CB0-4F91-A256-66731308FB19}" destId="{1080301D-B36F-42F3-AFAD-A25D972457E0}" srcOrd="1" destOrd="0" presId="urn:microsoft.com/office/officeart/2005/8/layout/hierarchy3"/>
    <dgm:cxn modelId="{02AB091D-6232-49BF-BE22-6289D8F1D7D7}" type="presParOf" srcId="{1080301D-B36F-42F3-AFAD-A25D972457E0}" destId="{1C2DA8E9-A61C-4B00-9628-3DD9F08A2A68}" srcOrd="0" destOrd="0" presId="urn:microsoft.com/office/officeart/2005/8/layout/hierarchy3"/>
    <dgm:cxn modelId="{71F5FE6E-78DF-4743-974B-517942811EAA}" type="presParOf" srcId="{1C2DA8E9-A61C-4B00-9628-3DD9F08A2A68}" destId="{66EC723A-42CE-46F8-B459-855557EC5987}" srcOrd="0" destOrd="0" presId="urn:microsoft.com/office/officeart/2005/8/layout/hierarchy3"/>
    <dgm:cxn modelId="{1553C4F1-68B8-461D-9239-4AA89C57DB48}" type="presParOf" srcId="{1C2DA8E9-A61C-4B00-9628-3DD9F08A2A68}" destId="{98856758-26B5-4A0B-9CEE-8708892EBE9B}" srcOrd="1" destOrd="0" presId="urn:microsoft.com/office/officeart/2005/8/layout/hierarchy3"/>
    <dgm:cxn modelId="{BB591C3C-75F0-4E96-8A16-60581DFBDECE}" type="presParOf" srcId="{1080301D-B36F-42F3-AFAD-A25D972457E0}" destId="{02C8F705-C095-42A3-AECC-4FA08B7A7649}" srcOrd="1" destOrd="0" presId="urn:microsoft.com/office/officeart/2005/8/layout/hierarchy3"/>
    <dgm:cxn modelId="{B0CDE82C-8A91-4142-810F-D94C50B8A0A1}" type="presParOf" srcId="{87DB946C-3CB0-4F91-A256-66731308FB19}" destId="{351FFF97-E929-4275-8948-AB4CB9EC9F4D}" srcOrd="2" destOrd="0" presId="urn:microsoft.com/office/officeart/2005/8/layout/hierarchy3"/>
    <dgm:cxn modelId="{95B91535-6788-4E8E-9A97-753D490E328C}" type="presParOf" srcId="{351FFF97-E929-4275-8948-AB4CB9EC9F4D}" destId="{EC360CEB-A232-49A1-8EDE-562F40046E19}" srcOrd="0" destOrd="0" presId="urn:microsoft.com/office/officeart/2005/8/layout/hierarchy3"/>
    <dgm:cxn modelId="{78D4B452-AE7D-4F7D-BFEA-3A2CD652F5FE}" type="presParOf" srcId="{EC360CEB-A232-49A1-8EDE-562F40046E19}" destId="{7AD75DAB-E90B-4826-88DE-E55080ED6553}" srcOrd="0" destOrd="0" presId="urn:microsoft.com/office/officeart/2005/8/layout/hierarchy3"/>
    <dgm:cxn modelId="{6CDE1FD0-F2AD-428C-8B9B-B1E6CE41B3B4}" type="presParOf" srcId="{EC360CEB-A232-49A1-8EDE-562F40046E19}" destId="{A39B1598-9AF4-4279-B62B-7BD2584A3B93}" srcOrd="1" destOrd="0" presId="urn:microsoft.com/office/officeart/2005/8/layout/hierarchy3"/>
    <dgm:cxn modelId="{D8647F6C-4FBD-4D1B-8869-1EC69BF1DC67}" type="presParOf" srcId="{351FFF97-E929-4275-8948-AB4CB9EC9F4D}" destId="{72A50E23-B2A4-49B8-AABB-5FD45D0D439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62B9A0-6216-410B-90E0-B321ED0DA249}" type="doc">
      <dgm:prSet loTypeId="urn:microsoft.com/office/officeart/2005/8/layout/venn1" loCatId="relationship" qsTypeId="urn:microsoft.com/office/officeart/2005/8/quickstyle/simple1" qsCatId="simple" csTypeId="urn:microsoft.com/office/officeart/2005/8/colors/colorful2" csCatId="colorful" phldr="1"/>
      <dgm:spPr/>
    </dgm:pt>
    <dgm:pt modelId="{52E8725E-8373-4BA7-8C9B-E1529110D8AE}">
      <dgm:prSet phldrT="[Text]"/>
      <dgm:spPr/>
      <dgm:t>
        <a:bodyPr/>
        <a:lstStyle/>
        <a:p>
          <a:r>
            <a:rPr lang="en-US"/>
            <a:t>Professional</a:t>
          </a:r>
          <a:endParaRPr lang="en-US" dirty="0"/>
        </a:p>
      </dgm:t>
    </dgm:pt>
    <dgm:pt modelId="{FA469CEF-2572-46E7-85F1-9ED52DC652B8}" type="parTrans" cxnId="{9D89FAC2-98DF-4703-AD10-12080ECE0180}">
      <dgm:prSet/>
      <dgm:spPr/>
      <dgm:t>
        <a:bodyPr/>
        <a:lstStyle/>
        <a:p>
          <a:endParaRPr lang="en-US"/>
        </a:p>
      </dgm:t>
    </dgm:pt>
    <dgm:pt modelId="{4BF3F794-BF08-423B-A71E-3F12DD3569F6}" type="sibTrans" cxnId="{9D89FAC2-98DF-4703-AD10-12080ECE0180}">
      <dgm:prSet/>
      <dgm:spPr/>
      <dgm:t>
        <a:bodyPr/>
        <a:lstStyle/>
        <a:p>
          <a:endParaRPr lang="en-US"/>
        </a:p>
      </dgm:t>
    </dgm:pt>
    <dgm:pt modelId="{2CD74B25-76B0-4B2D-A8DE-5DD47D863A09}">
      <dgm:prSet phldrT="[Text]"/>
      <dgm:spPr/>
      <dgm:t>
        <a:bodyPr/>
        <a:lstStyle/>
        <a:p>
          <a:r>
            <a:rPr lang="en-US" dirty="0"/>
            <a:t>Outpatient</a:t>
          </a:r>
        </a:p>
      </dgm:t>
    </dgm:pt>
    <dgm:pt modelId="{B36C0AB3-7D5C-4F7E-BCA1-C089E962DF19}" type="parTrans" cxnId="{F55028BD-37CB-445E-90F2-0B031D3B3188}">
      <dgm:prSet/>
      <dgm:spPr/>
      <dgm:t>
        <a:bodyPr/>
        <a:lstStyle/>
        <a:p>
          <a:endParaRPr lang="en-US"/>
        </a:p>
      </dgm:t>
    </dgm:pt>
    <dgm:pt modelId="{F00E58E9-898C-4F4E-B488-E4BBCC7C6BA5}" type="sibTrans" cxnId="{F55028BD-37CB-445E-90F2-0B031D3B3188}">
      <dgm:prSet/>
      <dgm:spPr/>
      <dgm:t>
        <a:bodyPr/>
        <a:lstStyle/>
        <a:p>
          <a:endParaRPr lang="en-US"/>
        </a:p>
      </dgm:t>
    </dgm:pt>
    <dgm:pt modelId="{10BED46B-E29E-43B9-B991-0334312A1059}">
      <dgm:prSet phldrT="[Text]" custT="1"/>
      <dgm:spPr/>
      <dgm:t>
        <a:bodyPr/>
        <a:lstStyle/>
        <a:p>
          <a:r>
            <a:rPr lang="en-US" sz="3200" dirty="0"/>
            <a:t>Inpatient</a:t>
          </a:r>
        </a:p>
      </dgm:t>
    </dgm:pt>
    <dgm:pt modelId="{C96CDED8-D694-44E6-81A3-419EF7FA8E5A}" type="sibTrans" cxnId="{544146BA-16C8-4B0A-BD2F-400A63AF7521}">
      <dgm:prSet/>
      <dgm:spPr/>
      <dgm:t>
        <a:bodyPr/>
        <a:lstStyle/>
        <a:p>
          <a:endParaRPr lang="en-US"/>
        </a:p>
      </dgm:t>
    </dgm:pt>
    <dgm:pt modelId="{CB70BA05-D663-4170-A34C-14C3E3E0324C}" type="parTrans" cxnId="{544146BA-16C8-4B0A-BD2F-400A63AF7521}">
      <dgm:prSet/>
      <dgm:spPr/>
      <dgm:t>
        <a:bodyPr/>
        <a:lstStyle/>
        <a:p>
          <a:endParaRPr lang="en-US"/>
        </a:p>
      </dgm:t>
    </dgm:pt>
    <dgm:pt modelId="{5AA1083F-9A2B-4F94-BABA-3ADD5EBAD543}" type="pres">
      <dgm:prSet presAssocID="{7662B9A0-6216-410B-90E0-B321ED0DA249}" presName="compositeShape" presStyleCnt="0">
        <dgm:presLayoutVars>
          <dgm:chMax val="7"/>
          <dgm:dir/>
          <dgm:resizeHandles val="exact"/>
        </dgm:presLayoutVars>
      </dgm:prSet>
      <dgm:spPr/>
    </dgm:pt>
    <dgm:pt modelId="{4B2CB873-C903-4151-A07C-74568988461A}" type="pres">
      <dgm:prSet presAssocID="{10BED46B-E29E-43B9-B991-0334312A1059}" presName="circ1" presStyleLbl="vennNode1" presStyleIdx="0" presStyleCnt="3"/>
      <dgm:spPr/>
    </dgm:pt>
    <dgm:pt modelId="{7B1C5A69-B0B1-4AD3-984A-20CC8FF0589A}" type="pres">
      <dgm:prSet presAssocID="{10BED46B-E29E-43B9-B991-0334312A1059}" presName="circ1Tx" presStyleLbl="revTx" presStyleIdx="0" presStyleCnt="0">
        <dgm:presLayoutVars>
          <dgm:chMax val="0"/>
          <dgm:chPref val="0"/>
          <dgm:bulletEnabled val="1"/>
        </dgm:presLayoutVars>
      </dgm:prSet>
      <dgm:spPr/>
    </dgm:pt>
    <dgm:pt modelId="{AC376705-43EC-4080-AE35-A56DC63A960E}" type="pres">
      <dgm:prSet presAssocID="{52E8725E-8373-4BA7-8C9B-E1529110D8AE}" presName="circ2" presStyleLbl="vennNode1" presStyleIdx="1" presStyleCnt="3"/>
      <dgm:spPr/>
    </dgm:pt>
    <dgm:pt modelId="{941F246E-3DA8-4E8D-BAE8-F9829E1A231B}" type="pres">
      <dgm:prSet presAssocID="{52E8725E-8373-4BA7-8C9B-E1529110D8AE}" presName="circ2Tx" presStyleLbl="revTx" presStyleIdx="0" presStyleCnt="0">
        <dgm:presLayoutVars>
          <dgm:chMax val="0"/>
          <dgm:chPref val="0"/>
          <dgm:bulletEnabled val="1"/>
        </dgm:presLayoutVars>
      </dgm:prSet>
      <dgm:spPr/>
    </dgm:pt>
    <dgm:pt modelId="{AECC0A37-A11E-42AE-954D-17871ED36BCA}" type="pres">
      <dgm:prSet presAssocID="{2CD74B25-76B0-4B2D-A8DE-5DD47D863A09}" presName="circ3" presStyleLbl="vennNode1" presStyleIdx="2" presStyleCnt="3"/>
      <dgm:spPr/>
    </dgm:pt>
    <dgm:pt modelId="{DF6B09E8-4999-489B-A227-A58C86C852BD}" type="pres">
      <dgm:prSet presAssocID="{2CD74B25-76B0-4B2D-A8DE-5DD47D863A09}" presName="circ3Tx" presStyleLbl="revTx" presStyleIdx="0" presStyleCnt="0">
        <dgm:presLayoutVars>
          <dgm:chMax val="0"/>
          <dgm:chPref val="0"/>
          <dgm:bulletEnabled val="1"/>
        </dgm:presLayoutVars>
      </dgm:prSet>
      <dgm:spPr/>
    </dgm:pt>
  </dgm:ptLst>
  <dgm:cxnLst>
    <dgm:cxn modelId="{C424BF46-7828-420D-B2C9-EF21B1ED5AF3}" type="presOf" srcId="{2CD74B25-76B0-4B2D-A8DE-5DD47D863A09}" destId="{DF6B09E8-4999-489B-A227-A58C86C852BD}" srcOrd="1" destOrd="0" presId="urn:microsoft.com/office/officeart/2005/8/layout/venn1"/>
    <dgm:cxn modelId="{E3C92E49-C3A3-48A5-9E2A-FCCF19CE9C19}" type="presOf" srcId="{52E8725E-8373-4BA7-8C9B-E1529110D8AE}" destId="{941F246E-3DA8-4E8D-BAE8-F9829E1A231B}" srcOrd="1" destOrd="0" presId="urn:microsoft.com/office/officeart/2005/8/layout/venn1"/>
    <dgm:cxn modelId="{ECF6CE4C-D53A-4509-9BBE-9999CDF1C90B}" type="presOf" srcId="{2CD74B25-76B0-4B2D-A8DE-5DD47D863A09}" destId="{AECC0A37-A11E-42AE-954D-17871ED36BCA}" srcOrd="0" destOrd="0" presId="urn:microsoft.com/office/officeart/2005/8/layout/venn1"/>
    <dgm:cxn modelId="{FD44F25F-A6E4-428E-8503-38FABABB3760}" type="presOf" srcId="{10BED46B-E29E-43B9-B991-0334312A1059}" destId="{7B1C5A69-B0B1-4AD3-984A-20CC8FF0589A}" srcOrd="1" destOrd="0" presId="urn:microsoft.com/office/officeart/2005/8/layout/venn1"/>
    <dgm:cxn modelId="{E1FFC17A-2043-42D1-AB93-E01A4B4D292E}" type="presOf" srcId="{52E8725E-8373-4BA7-8C9B-E1529110D8AE}" destId="{AC376705-43EC-4080-AE35-A56DC63A960E}" srcOrd="0" destOrd="0" presId="urn:microsoft.com/office/officeart/2005/8/layout/venn1"/>
    <dgm:cxn modelId="{544146BA-16C8-4B0A-BD2F-400A63AF7521}" srcId="{7662B9A0-6216-410B-90E0-B321ED0DA249}" destId="{10BED46B-E29E-43B9-B991-0334312A1059}" srcOrd="0" destOrd="0" parTransId="{CB70BA05-D663-4170-A34C-14C3E3E0324C}" sibTransId="{C96CDED8-D694-44E6-81A3-419EF7FA8E5A}"/>
    <dgm:cxn modelId="{F55028BD-37CB-445E-90F2-0B031D3B3188}" srcId="{7662B9A0-6216-410B-90E0-B321ED0DA249}" destId="{2CD74B25-76B0-4B2D-A8DE-5DD47D863A09}" srcOrd="2" destOrd="0" parTransId="{B36C0AB3-7D5C-4F7E-BCA1-C089E962DF19}" sibTransId="{F00E58E9-898C-4F4E-B488-E4BBCC7C6BA5}"/>
    <dgm:cxn modelId="{3872A9BF-2824-4B67-A9CD-192E4D3BF9E8}" type="presOf" srcId="{7662B9A0-6216-410B-90E0-B321ED0DA249}" destId="{5AA1083F-9A2B-4F94-BABA-3ADD5EBAD543}" srcOrd="0" destOrd="0" presId="urn:microsoft.com/office/officeart/2005/8/layout/venn1"/>
    <dgm:cxn modelId="{9D89FAC2-98DF-4703-AD10-12080ECE0180}" srcId="{7662B9A0-6216-410B-90E0-B321ED0DA249}" destId="{52E8725E-8373-4BA7-8C9B-E1529110D8AE}" srcOrd="1" destOrd="0" parTransId="{FA469CEF-2572-46E7-85F1-9ED52DC652B8}" sibTransId="{4BF3F794-BF08-423B-A71E-3F12DD3569F6}"/>
    <dgm:cxn modelId="{ACE94DD0-C6DF-4CDE-8791-4615513C6E50}" type="presOf" srcId="{10BED46B-E29E-43B9-B991-0334312A1059}" destId="{4B2CB873-C903-4151-A07C-74568988461A}" srcOrd="0" destOrd="0" presId="urn:microsoft.com/office/officeart/2005/8/layout/venn1"/>
    <dgm:cxn modelId="{FDDE9016-6FC4-41A4-9F86-27058B1D95AB}" type="presParOf" srcId="{5AA1083F-9A2B-4F94-BABA-3ADD5EBAD543}" destId="{4B2CB873-C903-4151-A07C-74568988461A}" srcOrd="0" destOrd="0" presId="urn:microsoft.com/office/officeart/2005/8/layout/venn1"/>
    <dgm:cxn modelId="{D6B63D5F-EE0F-4976-B5F9-591D0CCCF88B}" type="presParOf" srcId="{5AA1083F-9A2B-4F94-BABA-3ADD5EBAD543}" destId="{7B1C5A69-B0B1-4AD3-984A-20CC8FF0589A}" srcOrd="1" destOrd="0" presId="urn:microsoft.com/office/officeart/2005/8/layout/venn1"/>
    <dgm:cxn modelId="{172B2D79-89D1-4BCF-B969-C0BC0F67DA4E}" type="presParOf" srcId="{5AA1083F-9A2B-4F94-BABA-3ADD5EBAD543}" destId="{AC376705-43EC-4080-AE35-A56DC63A960E}" srcOrd="2" destOrd="0" presId="urn:microsoft.com/office/officeart/2005/8/layout/venn1"/>
    <dgm:cxn modelId="{D570F937-36F2-40FE-AC0F-465CE5EAEB68}" type="presParOf" srcId="{5AA1083F-9A2B-4F94-BABA-3ADD5EBAD543}" destId="{941F246E-3DA8-4E8D-BAE8-F9829E1A231B}" srcOrd="3" destOrd="0" presId="urn:microsoft.com/office/officeart/2005/8/layout/venn1"/>
    <dgm:cxn modelId="{98727A01-B1E6-4A5D-9DB2-4403F0B7B2EC}" type="presParOf" srcId="{5AA1083F-9A2B-4F94-BABA-3ADD5EBAD543}" destId="{AECC0A37-A11E-42AE-954D-17871ED36BCA}" srcOrd="4" destOrd="0" presId="urn:microsoft.com/office/officeart/2005/8/layout/venn1"/>
    <dgm:cxn modelId="{BE8F945F-8D6C-40D8-B7E5-C57D2DD1C368}" type="presParOf" srcId="{5AA1083F-9A2B-4F94-BABA-3ADD5EBAD543}" destId="{DF6B09E8-4999-489B-A227-A58C86C852B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1950984-6E1D-4C0F-BDFC-29CC781A505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91318BD-FF45-4CBA-8BAA-461459B9965F}">
      <dgm:prSet phldrT="[Text]" custT="1"/>
      <dgm:spPr/>
      <dgm:t>
        <a:bodyPr/>
        <a:lstStyle/>
        <a:p>
          <a:r>
            <a:rPr lang="en-US" sz="1400" b="1" dirty="0"/>
            <a:t>Header</a:t>
          </a:r>
        </a:p>
        <a:p>
          <a:r>
            <a:rPr lang="en-US" sz="1000" i="1" dirty="0"/>
            <a:t>General Plan Information (Name, Group/Indiv, etc.)</a:t>
          </a:r>
        </a:p>
      </dgm:t>
    </dgm:pt>
    <dgm:pt modelId="{0C0D5885-91DD-422E-A22C-658FE42E67E5}" type="parTrans" cxnId="{19111696-F680-46A0-82E3-349D66DD0423}">
      <dgm:prSet/>
      <dgm:spPr/>
      <dgm:t>
        <a:bodyPr/>
        <a:lstStyle/>
        <a:p>
          <a:endParaRPr lang="en-US"/>
        </a:p>
      </dgm:t>
    </dgm:pt>
    <dgm:pt modelId="{775019A9-D368-4A89-BC4D-D61F79EDE461}" type="sibTrans" cxnId="{19111696-F680-46A0-82E3-349D66DD0423}">
      <dgm:prSet/>
      <dgm:spPr/>
      <dgm:t>
        <a:bodyPr/>
        <a:lstStyle/>
        <a:p>
          <a:endParaRPr lang="en-US"/>
        </a:p>
      </dgm:t>
    </dgm:pt>
    <dgm:pt modelId="{4791E163-A6CE-429C-AD18-96DC2872A008}">
      <dgm:prSet phldrT="[Text]" custT="1"/>
      <dgm:spPr/>
      <dgm:t>
        <a:bodyPr/>
        <a:lstStyle/>
        <a:p>
          <a:pPr algn="ctr">
            <a:buNone/>
          </a:pPr>
          <a:r>
            <a:rPr lang="en-US" sz="1400" b="1" dirty="0"/>
            <a:t>In-Network</a:t>
          </a:r>
        </a:p>
        <a:p>
          <a:pPr algn="l">
            <a:buFont typeface="Arial" panose="020B0604020202020204" pitchFamily="34" charset="0"/>
            <a:buChar char="•"/>
          </a:pPr>
          <a:r>
            <a:rPr lang="en-US" sz="1000" i="1" dirty="0"/>
            <a:t>Negotiation Type (FFS, Bundle, Capitation)</a:t>
          </a:r>
        </a:p>
        <a:p>
          <a:pPr algn="l">
            <a:buFont typeface="Arial" panose="020B0604020202020204" pitchFamily="34" charset="0"/>
            <a:buChar char="•"/>
          </a:pPr>
          <a:r>
            <a:rPr lang="en-US" sz="1000" i="1" dirty="0"/>
            <a:t>Billing Code</a:t>
          </a:r>
        </a:p>
        <a:p>
          <a:pPr algn="l">
            <a:buFont typeface="Arial" panose="020B0604020202020204" pitchFamily="34" charset="0"/>
            <a:buChar char="•"/>
          </a:pPr>
          <a:r>
            <a:rPr lang="en-US" sz="1000" i="1" dirty="0"/>
            <a:t>Bundled Codes</a:t>
          </a:r>
        </a:p>
        <a:p>
          <a:pPr algn="l">
            <a:buFont typeface="Arial" panose="020B0604020202020204" pitchFamily="34" charset="0"/>
            <a:buChar char="•"/>
          </a:pPr>
          <a:r>
            <a:rPr lang="en-US" sz="1000" i="1" dirty="0"/>
            <a:t>Covered Services (Capitation)</a:t>
          </a:r>
        </a:p>
      </dgm:t>
    </dgm:pt>
    <dgm:pt modelId="{A52C2C3E-8963-4DB7-B6BC-CBA809F3F358}" type="parTrans" cxnId="{8DD38674-A97B-4F79-8B64-3C254A67C1D2}">
      <dgm:prSet/>
      <dgm:spPr/>
      <dgm:t>
        <a:bodyPr/>
        <a:lstStyle/>
        <a:p>
          <a:endParaRPr lang="en-US"/>
        </a:p>
      </dgm:t>
    </dgm:pt>
    <dgm:pt modelId="{FC1F944A-427C-4886-A610-36AF5887BA94}" type="sibTrans" cxnId="{8DD38674-A97B-4F79-8B64-3C254A67C1D2}">
      <dgm:prSet/>
      <dgm:spPr/>
      <dgm:t>
        <a:bodyPr/>
        <a:lstStyle/>
        <a:p>
          <a:endParaRPr lang="en-US"/>
        </a:p>
      </dgm:t>
    </dgm:pt>
    <dgm:pt modelId="{8D5D7C75-D84D-42D1-9916-5E1CBD8018F2}">
      <dgm:prSet phldrT="[Text]" custT="1"/>
      <dgm:spPr/>
      <dgm:t>
        <a:bodyPr/>
        <a:lstStyle/>
        <a:p>
          <a:pPr algn="ctr"/>
          <a:r>
            <a:rPr lang="en-US" sz="1500" dirty="0"/>
            <a:t>Negotiated Rates</a:t>
          </a:r>
        </a:p>
        <a:p>
          <a:pPr algn="l"/>
          <a:r>
            <a:rPr lang="en-US" sz="1000" i="1" dirty="0"/>
            <a:t>Links Rates To Providers</a:t>
          </a:r>
        </a:p>
      </dgm:t>
    </dgm:pt>
    <dgm:pt modelId="{65405B75-96A2-4B0E-B54A-A6DBD2CA52E0}" type="parTrans" cxnId="{0DE42951-029E-4B17-AC00-195E087F07DD}">
      <dgm:prSet/>
      <dgm:spPr/>
      <dgm:t>
        <a:bodyPr/>
        <a:lstStyle/>
        <a:p>
          <a:endParaRPr lang="en-US"/>
        </a:p>
      </dgm:t>
    </dgm:pt>
    <dgm:pt modelId="{29621BF2-C02F-4358-9558-98D38BC3FC14}" type="sibTrans" cxnId="{0DE42951-029E-4B17-AC00-195E087F07DD}">
      <dgm:prSet/>
      <dgm:spPr/>
      <dgm:t>
        <a:bodyPr/>
        <a:lstStyle/>
        <a:p>
          <a:endParaRPr lang="en-US"/>
        </a:p>
      </dgm:t>
    </dgm:pt>
    <dgm:pt modelId="{F7B27B23-CDD4-4BC4-9436-CD6C291F3DDF}">
      <dgm:prSet phldrT="[Text]" custT="1"/>
      <dgm:spPr/>
      <dgm:t>
        <a:bodyPr/>
        <a:lstStyle/>
        <a:p>
          <a:pPr algn="ctr"/>
          <a:r>
            <a:rPr lang="en-US" sz="1400" b="1" dirty="0"/>
            <a:t>Provider References</a:t>
          </a:r>
        </a:p>
        <a:p>
          <a:pPr algn="l"/>
          <a:r>
            <a:rPr lang="en-US" sz="1100" i="1" dirty="0"/>
            <a:t>Provider Group ID</a:t>
          </a:r>
        </a:p>
      </dgm:t>
    </dgm:pt>
    <dgm:pt modelId="{9327F1E3-FF05-4B34-BC61-929D5ECA1076}" type="parTrans" cxnId="{182EE4DD-E383-4102-956B-A1AE8BE64654}">
      <dgm:prSet/>
      <dgm:spPr/>
      <dgm:t>
        <a:bodyPr/>
        <a:lstStyle/>
        <a:p>
          <a:endParaRPr lang="en-US"/>
        </a:p>
      </dgm:t>
    </dgm:pt>
    <dgm:pt modelId="{199970A6-FEA6-42F7-90E3-58BEF47BD3C6}" type="sibTrans" cxnId="{182EE4DD-E383-4102-956B-A1AE8BE64654}">
      <dgm:prSet/>
      <dgm:spPr/>
      <dgm:t>
        <a:bodyPr/>
        <a:lstStyle/>
        <a:p>
          <a:endParaRPr lang="en-US"/>
        </a:p>
      </dgm:t>
    </dgm:pt>
    <dgm:pt modelId="{C5E70E9B-4657-4C0E-845D-999DFD8028BB}">
      <dgm:prSet phldrT="[Text]" custT="1"/>
      <dgm:spPr/>
      <dgm:t>
        <a:bodyPr/>
        <a:lstStyle/>
        <a:p>
          <a:r>
            <a:rPr lang="en-US" sz="1400" dirty="0"/>
            <a:t>NPI</a:t>
          </a:r>
        </a:p>
      </dgm:t>
    </dgm:pt>
    <dgm:pt modelId="{42050FF4-E6F0-474A-9107-D734A7C97F03}" type="parTrans" cxnId="{27431333-DE98-474A-BB88-8B2A09397989}">
      <dgm:prSet/>
      <dgm:spPr/>
      <dgm:t>
        <a:bodyPr/>
        <a:lstStyle/>
        <a:p>
          <a:endParaRPr lang="en-US"/>
        </a:p>
      </dgm:t>
    </dgm:pt>
    <dgm:pt modelId="{7AC750B2-F9D4-468D-8CF5-7E4C18C3F21B}" type="sibTrans" cxnId="{27431333-DE98-474A-BB88-8B2A09397989}">
      <dgm:prSet/>
      <dgm:spPr/>
      <dgm:t>
        <a:bodyPr/>
        <a:lstStyle/>
        <a:p>
          <a:endParaRPr lang="en-US"/>
        </a:p>
      </dgm:t>
    </dgm:pt>
    <dgm:pt modelId="{B0A6CD1C-15DC-4995-B0D7-49F2A7C427A4}">
      <dgm:prSet custT="1"/>
      <dgm:spPr/>
      <dgm:t>
        <a:bodyPr/>
        <a:lstStyle/>
        <a:p>
          <a:r>
            <a:rPr lang="en-US" sz="1400" dirty="0"/>
            <a:t>TIN/TIN Type</a:t>
          </a:r>
        </a:p>
      </dgm:t>
    </dgm:pt>
    <dgm:pt modelId="{D6226BB5-29D4-41D1-933B-9FB9547CC502}" type="parTrans" cxnId="{6EB20AC6-7958-4F44-9FF5-D4D24C5110FA}">
      <dgm:prSet/>
      <dgm:spPr/>
      <dgm:t>
        <a:bodyPr/>
        <a:lstStyle/>
        <a:p>
          <a:endParaRPr lang="en-US"/>
        </a:p>
      </dgm:t>
    </dgm:pt>
    <dgm:pt modelId="{EFE1BE22-5ABF-452C-A457-DF5BEDCC9C92}" type="sibTrans" cxnId="{6EB20AC6-7958-4F44-9FF5-D4D24C5110FA}">
      <dgm:prSet/>
      <dgm:spPr/>
      <dgm:t>
        <a:bodyPr/>
        <a:lstStyle/>
        <a:p>
          <a:endParaRPr lang="en-US"/>
        </a:p>
      </dgm:t>
    </dgm:pt>
    <dgm:pt modelId="{6DEAAA8D-5E62-4AD0-99B2-7D3B6F64DA24}">
      <dgm:prSet custT="1"/>
      <dgm:spPr/>
      <dgm:t>
        <a:bodyPr/>
        <a:lstStyle/>
        <a:p>
          <a:r>
            <a:rPr lang="en-US" sz="1400" b="1" dirty="0"/>
            <a:t>Provider Groups</a:t>
          </a:r>
        </a:p>
        <a:p>
          <a:r>
            <a:rPr lang="en-US" sz="1000" i="1" dirty="0"/>
            <a:t>NPI, TIN, TIN/Type</a:t>
          </a:r>
        </a:p>
      </dgm:t>
    </dgm:pt>
    <dgm:pt modelId="{D068305F-F7E7-4D73-8E5E-2579338D5942}" type="parTrans" cxnId="{E55D17AE-AE60-4AE7-8480-F6D7606E0F83}">
      <dgm:prSet/>
      <dgm:spPr/>
      <dgm:t>
        <a:bodyPr/>
        <a:lstStyle/>
        <a:p>
          <a:endParaRPr lang="en-US"/>
        </a:p>
      </dgm:t>
    </dgm:pt>
    <dgm:pt modelId="{97531093-27B3-4CF1-97C1-D5388BA0BF88}" type="sibTrans" cxnId="{E55D17AE-AE60-4AE7-8480-F6D7606E0F83}">
      <dgm:prSet/>
      <dgm:spPr/>
      <dgm:t>
        <a:bodyPr/>
        <a:lstStyle/>
        <a:p>
          <a:endParaRPr lang="en-US"/>
        </a:p>
      </dgm:t>
    </dgm:pt>
    <dgm:pt modelId="{B59AEE09-E8CA-4911-A227-4D56EAF1C912}">
      <dgm:prSet custT="1"/>
      <dgm:spPr/>
      <dgm:t>
        <a:bodyPr/>
        <a:lstStyle/>
        <a:p>
          <a:pPr algn="ctr"/>
          <a:r>
            <a:rPr lang="en-US" sz="1400" dirty="0"/>
            <a:t>Negotiated Prices</a:t>
          </a:r>
        </a:p>
        <a:p>
          <a:pPr algn="l"/>
          <a:r>
            <a:rPr lang="en-US" sz="1000" i="1" dirty="0"/>
            <a:t>Negotiated Type (percentage, per diem, etc.)</a:t>
          </a:r>
        </a:p>
        <a:p>
          <a:pPr algn="l"/>
          <a:r>
            <a:rPr lang="en-US" sz="1000" i="1" dirty="0"/>
            <a:t>Negotiated Rate</a:t>
          </a:r>
        </a:p>
        <a:p>
          <a:pPr algn="l"/>
          <a:r>
            <a:rPr lang="en-US" sz="1000" i="1" dirty="0"/>
            <a:t>Service Codes</a:t>
          </a:r>
        </a:p>
        <a:p>
          <a:pPr algn="l"/>
          <a:r>
            <a:rPr lang="en-US" sz="1000" i="1" dirty="0"/>
            <a:t>Modifiers</a:t>
          </a:r>
        </a:p>
      </dgm:t>
    </dgm:pt>
    <dgm:pt modelId="{7DE5E1CD-58EB-405D-BB96-D1210B04CACA}" type="parTrans" cxnId="{F895E108-6B00-4BDE-9BF4-9C15DECBD66C}">
      <dgm:prSet/>
      <dgm:spPr/>
      <dgm:t>
        <a:bodyPr/>
        <a:lstStyle/>
        <a:p>
          <a:endParaRPr lang="en-US"/>
        </a:p>
      </dgm:t>
    </dgm:pt>
    <dgm:pt modelId="{9DA9F8FF-3631-4B46-991A-4D3419D1812D}" type="sibTrans" cxnId="{F895E108-6B00-4BDE-9BF4-9C15DECBD66C}">
      <dgm:prSet/>
      <dgm:spPr/>
      <dgm:t>
        <a:bodyPr/>
        <a:lstStyle/>
        <a:p>
          <a:endParaRPr lang="en-US"/>
        </a:p>
      </dgm:t>
    </dgm:pt>
    <dgm:pt modelId="{8C0F693C-9D57-4AF9-86AF-A77C8739F043}" type="pres">
      <dgm:prSet presAssocID="{F1950984-6E1D-4C0F-BDFC-29CC781A505A}" presName="diagram" presStyleCnt="0">
        <dgm:presLayoutVars>
          <dgm:chPref val="1"/>
          <dgm:dir/>
          <dgm:animOne val="branch"/>
          <dgm:animLvl val="lvl"/>
          <dgm:resizeHandles val="exact"/>
        </dgm:presLayoutVars>
      </dgm:prSet>
      <dgm:spPr/>
    </dgm:pt>
    <dgm:pt modelId="{D7CB4BF6-41E7-4D0D-B951-9ED13DA4D5B4}" type="pres">
      <dgm:prSet presAssocID="{291318BD-FF45-4CBA-8BAA-461459B9965F}" presName="root1" presStyleCnt="0"/>
      <dgm:spPr/>
    </dgm:pt>
    <dgm:pt modelId="{051D23F2-38C6-4A78-B759-443039BEC071}" type="pres">
      <dgm:prSet presAssocID="{291318BD-FF45-4CBA-8BAA-461459B9965F}" presName="LevelOneTextNode" presStyleLbl="node0" presStyleIdx="0" presStyleCnt="1" custScaleY="94607">
        <dgm:presLayoutVars>
          <dgm:chPref val="3"/>
        </dgm:presLayoutVars>
      </dgm:prSet>
      <dgm:spPr/>
    </dgm:pt>
    <dgm:pt modelId="{4BA82991-FA07-488B-826B-A4AE3B6A0E48}" type="pres">
      <dgm:prSet presAssocID="{291318BD-FF45-4CBA-8BAA-461459B9965F}" presName="level2hierChild" presStyleCnt="0"/>
      <dgm:spPr/>
    </dgm:pt>
    <dgm:pt modelId="{52E60B5C-F706-477A-9632-23F52913F123}" type="pres">
      <dgm:prSet presAssocID="{A52C2C3E-8963-4DB7-B6BC-CBA809F3F358}" presName="conn2-1" presStyleLbl="parChTrans1D2" presStyleIdx="0" presStyleCnt="2"/>
      <dgm:spPr/>
    </dgm:pt>
    <dgm:pt modelId="{79CA1624-4F9A-49BF-8238-80AF0D357248}" type="pres">
      <dgm:prSet presAssocID="{A52C2C3E-8963-4DB7-B6BC-CBA809F3F358}" presName="connTx" presStyleLbl="parChTrans1D2" presStyleIdx="0" presStyleCnt="2"/>
      <dgm:spPr/>
    </dgm:pt>
    <dgm:pt modelId="{DA451A6B-C876-4160-A736-D033444FA488}" type="pres">
      <dgm:prSet presAssocID="{4791E163-A6CE-429C-AD18-96DC2872A008}" presName="root2" presStyleCnt="0"/>
      <dgm:spPr/>
    </dgm:pt>
    <dgm:pt modelId="{C59AF6D8-F9A2-412D-8290-67DE4EA0C75E}" type="pres">
      <dgm:prSet presAssocID="{4791E163-A6CE-429C-AD18-96DC2872A008}" presName="LevelTwoTextNode" presStyleLbl="node2" presStyleIdx="0" presStyleCnt="2" custScaleY="189214">
        <dgm:presLayoutVars>
          <dgm:chPref val="3"/>
        </dgm:presLayoutVars>
      </dgm:prSet>
      <dgm:spPr/>
    </dgm:pt>
    <dgm:pt modelId="{D5E1C765-6480-4B18-AE43-30EA9203CAF9}" type="pres">
      <dgm:prSet presAssocID="{4791E163-A6CE-429C-AD18-96DC2872A008}" presName="level3hierChild" presStyleCnt="0"/>
      <dgm:spPr/>
    </dgm:pt>
    <dgm:pt modelId="{A072B7FC-954B-4861-A474-07A26F05BBA1}" type="pres">
      <dgm:prSet presAssocID="{65405B75-96A2-4B0E-B54A-A6DBD2CA52E0}" presName="conn2-1" presStyleLbl="parChTrans1D3" presStyleIdx="0" presStyleCnt="3"/>
      <dgm:spPr/>
    </dgm:pt>
    <dgm:pt modelId="{46755174-6E7A-43AA-9DC3-0BF1C1CD4428}" type="pres">
      <dgm:prSet presAssocID="{65405B75-96A2-4B0E-B54A-A6DBD2CA52E0}" presName="connTx" presStyleLbl="parChTrans1D3" presStyleIdx="0" presStyleCnt="3"/>
      <dgm:spPr/>
    </dgm:pt>
    <dgm:pt modelId="{FE73D079-D717-4288-BEB2-F334F079CA7C}" type="pres">
      <dgm:prSet presAssocID="{8D5D7C75-D84D-42D1-9916-5E1CBD8018F2}" presName="root2" presStyleCnt="0"/>
      <dgm:spPr/>
    </dgm:pt>
    <dgm:pt modelId="{E71F0F5E-4146-4668-96C2-C86740A27E9F}" type="pres">
      <dgm:prSet presAssocID="{8D5D7C75-D84D-42D1-9916-5E1CBD8018F2}" presName="LevelTwoTextNode" presStyleLbl="node3" presStyleIdx="0" presStyleCnt="3" custScaleY="70955">
        <dgm:presLayoutVars>
          <dgm:chPref val="3"/>
        </dgm:presLayoutVars>
      </dgm:prSet>
      <dgm:spPr/>
    </dgm:pt>
    <dgm:pt modelId="{FA8918E7-2BD1-4AA9-8373-39072C5748CF}" type="pres">
      <dgm:prSet presAssocID="{8D5D7C75-D84D-42D1-9916-5E1CBD8018F2}" presName="level3hierChild" presStyleCnt="0"/>
      <dgm:spPr/>
    </dgm:pt>
    <dgm:pt modelId="{88901D4C-5677-47BE-B4BC-CF7CBCCD4E92}" type="pres">
      <dgm:prSet presAssocID="{D068305F-F7E7-4D73-8E5E-2579338D5942}" presName="conn2-1" presStyleLbl="parChTrans1D4" presStyleIdx="0" presStyleCnt="2"/>
      <dgm:spPr/>
    </dgm:pt>
    <dgm:pt modelId="{89FBD436-2D7B-4C87-866A-955030C1393D}" type="pres">
      <dgm:prSet presAssocID="{D068305F-F7E7-4D73-8E5E-2579338D5942}" presName="connTx" presStyleLbl="parChTrans1D4" presStyleIdx="0" presStyleCnt="2"/>
      <dgm:spPr/>
    </dgm:pt>
    <dgm:pt modelId="{6CF7D147-4023-4F12-A7E5-3ACB168456A3}" type="pres">
      <dgm:prSet presAssocID="{6DEAAA8D-5E62-4AD0-99B2-7D3B6F64DA24}" presName="root2" presStyleCnt="0"/>
      <dgm:spPr/>
    </dgm:pt>
    <dgm:pt modelId="{138B0924-7F42-4215-B3D9-C31265D1691A}" type="pres">
      <dgm:prSet presAssocID="{6DEAAA8D-5E62-4AD0-99B2-7D3B6F64DA24}" presName="LevelTwoTextNode" presStyleLbl="node4" presStyleIdx="0" presStyleCnt="2" custScaleY="70955">
        <dgm:presLayoutVars>
          <dgm:chPref val="3"/>
        </dgm:presLayoutVars>
      </dgm:prSet>
      <dgm:spPr/>
    </dgm:pt>
    <dgm:pt modelId="{40798D62-FEEA-425D-8ED9-C3341E0D1D39}" type="pres">
      <dgm:prSet presAssocID="{6DEAAA8D-5E62-4AD0-99B2-7D3B6F64DA24}" presName="level3hierChild" presStyleCnt="0"/>
      <dgm:spPr/>
    </dgm:pt>
    <dgm:pt modelId="{01BC0BEB-8FCE-4690-A27D-431B76BB6F8E}" type="pres">
      <dgm:prSet presAssocID="{7DE5E1CD-58EB-405D-BB96-D1210B04CACA}" presName="conn2-1" presStyleLbl="parChTrans1D4" presStyleIdx="1" presStyleCnt="2"/>
      <dgm:spPr/>
    </dgm:pt>
    <dgm:pt modelId="{0EDACB06-470E-40C6-90A4-D2DD263DBA1F}" type="pres">
      <dgm:prSet presAssocID="{7DE5E1CD-58EB-405D-BB96-D1210B04CACA}" presName="connTx" presStyleLbl="parChTrans1D4" presStyleIdx="1" presStyleCnt="2"/>
      <dgm:spPr/>
    </dgm:pt>
    <dgm:pt modelId="{DCE5A74D-4E35-4E0B-B035-4297BEB20FD1}" type="pres">
      <dgm:prSet presAssocID="{B59AEE09-E8CA-4911-A227-4D56EAF1C912}" presName="root2" presStyleCnt="0"/>
      <dgm:spPr/>
    </dgm:pt>
    <dgm:pt modelId="{A31FC3DD-7B1B-4ADB-AE54-B8AC958276CA}" type="pres">
      <dgm:prSet presAssocID="{B59AEE09-E8CA-4911-A227-4D56EAF1C912}" presName="LevelTwoTextNode" presStyleLbl="node4" presStyleIdx="1" presStyleCnt="2" custScaleY="189214">
        <dgm:presLayoutVars>
          <dgm:chPref val="3"/>
        </dgm:presLayoutVars>
      </dgm:prSet>
      <dgm:spPr/>
    </dgm:pt>
    <dgm:pt modelId="{46083737-0C16-441F-B172-47B78486C665}" type="pres">
      <dgm:prSet presAssocID="{B59AEE09-E8CA-4911-A227-4D56EAF1C912}" presName="level3hierChild" presStyleCnt="0"/>
      <dgm:spPr/>
    </dgm:pt>
    <dgm:pt modelId="{D3E7FE75-2539-40E6-AFA5-B36E509EE942}" type="pres">
      <dgm:prSet presAssocID="{9327F1E3-FF05-4B34-BC61-929D5ECA1076}" presName="conn2-1" presStyleLbl="parChTrans1D2" presStyleIdx="1" presStyleCnt="2"/>
      <dgm:spPr/>
    </dgm:pt>
    <dgm:pt modelId="{32502C97-3EA5-4B00-A46D-C57D28DC1C1B}" type="pres">
      <dgm:prSet presAssocID="{9327F1E3-FF05-4B34-BC61-929D5ECA1076}" presName="connTx" presStyleLbl="parChTrans1D2" presStyleIdx="1" presStyleCnt="2"/>
      <dgm:spPr/>
    </dgm:pt>
    <dgm:pt modelId="{2AF848D0-5AAA-4EA4-89EA-A1368AF49334}" type="pres">
      <dgm:prSet presAssocID="{F7B27B23-CDD4-4BC4-9436-CD6C291F3DDF}" presName="root2" presStyleCnt="0"/>
      <dgm:spPr/>
    </dgm:pt>
    <dgm:pt modelId="{1FF9DD36-EF69-48FF-8F75-8C4D8DFAB00A}" type="pres">
      <dgm:prSet presAssocID="{F7B27B23-CDD4-4BC4-9436-CD6C291F3DDF}" presName="LevelTwoTextNode" presStyleLbl="node2" presStyleIdx="1" presStyleCnt="2" custScaleY="70955">
        <dgm:presLayoutVars>
          <dgm:chPref val="3"/>
        </dgm:presLayoutVars>
      </dgm:prSet>
      <dgm:spPr/>
    </dgm:pt>
    <dgm:pt modelId="{14E68C3F-69CB-4FEF-8682-5DACB16646C8}" type="pres">
      <dgm:prSet presAssocID="{F7B27B23-CDD4-4BC4-9436-CD6C291F3DDF}" presName="level3hierChild" presStyleCnt="0"/>
      <dgm:spPr/>
    </dgm:pt>
    <dgm:pt modelId="{E94E0BA5-F83B-4A03-9F36-9A2467FEF5DD}" type="pres">
      <dgm:prSet presAssocID="{42050FF4-E6F0-474A-9107-D734A7C97F03}" presName="conn2-1" presStyleLbl="parChTrans1D3" presStyleIdx="1" presStyleCnt="3"/>
      <dgm:spPr/>
    </dgm:pt>
    <dgm:pt modelId="{097E8CDC-09F7-432B-8F16-AF1F2D4D439F}" type="pres">
      <dgm:prSet presAssocID="{42050FF4-E6F0-474A-9107-D734A7C97F03}" presName="connTx" presStyleLbl="parChTrans1D3" presStyleIdx="1" presStyleCnt="3"/>
      <dgm:spPr/>
    </dgm:pt>
    <dgm:pt modelId="{B6B5D302-7ABC-4A55-90BE-AE174717F8B4}" type="pres">
      <dgm:prSet presAssocID="{C5E70E9B-4657-4C0E-845D-999DFD8028BB}" presName="root2" presStyleCnt="0"/>
      <dgm:spPr/>
    </dgm:pt>
    <dgm:pt modelId="{691D5322-5427-45F5-9381-4840F5E9EEFA}" type="pres">
      <dgm:prSet presAssocID="{C5E70E9B-4657-4C0E-845D-999DFD8028BB}" presName="LevelTwoTextNode" presStyleLbl="node3" presStyleIdx="1" presStyleCnt="3" custScaleY="35478" custLinFactNeighborX="0">
        <dgm:presLayoutVars>
          <dgm:chPref val="3"/>
        </dgm:presLayoutVars>
      </dgm:prSet>
      <dgm:spPr/>
    </dgm:pt>
    <dgm:pt modelId="{A6513C39-DD29-4449-BD4B-CBCB76619521}" type="pres">
      <dgm:prSet presAssocID="{C5E70E9B-4657-4C0E-845D-999DFD8028BB}" presName="level3hierChild" presStyleCnt="0"/>
      <dgm:spPr/>
    </dgm:pt>
    <dgm:pt modelId="{986BD11A-1379-4D88-BA3A-3EDB2BF8B6C7}" type="pres">
      <dgm:prSet presAssocID="{D6226BB5-29D4-41D1-933B-9FB9547CC502}" presName="conn2-1" presStyleLbl="parChTrans1D3" presStyleIdx="2" presStyleCnt="3"/>
      <dgm:spPr/>
    </dgm:pt>
    <dgm:pt modelId="{58AEDF50-162B-42E0-A939-201F12DD697C}" type="pres">
      <dgm:prSet presAssocID="{D6226BB5-29D4-41D1-933B-9FB9547CC502}" presName="connTx" presStyleLbl="parChTrans1D3" presStyleIdx="2" presStyleCnt="3"/>
      <dgm:spPr/>
    </dgm:pt>
    <dgm:pt modelId="{A29A92B8-5EB5-4C47-8635-2204992EA7BB}" type="pres">
      <dgm:prSet presAssocID="{B0A6CD1C-15DC-4995-B0D7-49F2A7C427A4}" presName="root2" presStyleCnt="0"/>
      <dgm:spPr/>
    </dgm:pt>
    <dgm:pt modelId="{D32AB10D-05B7-421F-8773-A71599980EF2}" type="pres">
      <dgm:prSet presAssocID="{B0A6CD1C-15DC-4995-B0D7-49F2A7C427A4}" presName="LevelTwoTextNode" presStyleLbl="node3" presStyleIdx="2" presStyleCnt="3" custScaleY="35478">
        <dgm:presLayoutVars>
          <dgm:chPref val="3"/>
        </dgm:presLayoutVars>
      </dgm:prSet>
      <dgm:spPr/>
    </dgm:pt>
    <dgm:pt modelId="{DC39593F-9281-478E-AACF-586351EC33F1}" type="pres">
      <dgm:prSet presAssocID="{B0A6CD1C-15DC-4995-B0D7-49F2A7C427A4}" presName="level3hierChild" presStyleCnt="0"/>
      <dgm:spPr/>
    </dgm:pt>
  </dgm:ptLst>
  <dgm:cxnLst>
    <dgm:cxn modelId="{F895E108-6B00-4BDE-9BF4-9C15DECBD66C}" srcId="{8D5D7C75-D84D-42D1-9916-5E1CBD8018F2}" destId="{B59AEE09-E8CA-4911-A227-4D56EAF1C912}" srcOrd="1" destOrd="0" parTransId="{7DE5E1CD-58EB-405D-BB96-D1210B04CACA}" sibTransId="{9DA9F8FF-3631-4B46-991A-4D3419D1812D}"/>
    <dgm:cxn modelId="{B2F3AE18-0F03-43F4-BC3B-3109997505D6}" type="presOf" srcId="{42050FF4-E6F0-474A-9107-D734A7C97F03}" destId="{097E8CDC-09F7-432B-8F16-AF1F2D4D439F}" srcOrd="1" destOrd="0" presId="urn:microsoft.com/office/officeart/2005/8/layout/hierarchy2"/>
    <dgm:cxn modelId="{17D04320-DD2E-4DB7-BF13-FFB870F81177}" type="presOf" srcId="{7DE5E1CD-58EB-405D-BB96-D1210B04CACA}" destId="{0EDACB06-470E-40C6-90A4-D2DD263DBA1F}" srcOrd="1" destOrd="0" presId="urn:microsoft.com/office/officeart/2005/8/layout/hierarchy2"/>
    <dgm:cxn modelId="{13F15526-3BE1-476D-9CC9-757406499775}" type="presOf" srcId="{C5E70E9B-4657-4C0E-845D-999DFD8028BB}" destId="{691D5322-5427-45F5-9381-4840F5E9EEFA}" srcOrd="0" destOrd="0" presId="urn:microsoft.com/office/officeart/2005/8/layout/hierarchy2"/>
    <dgm:cxn modelId="{F2D11F27-F44C-47F6-ACE4-1C7F5E969FEE}" type="presOf" srcId="{6DEAAA8D-5E62-4AD0-99B2-7D3B6F64DA24}" destId="{138B0924-7F42-4215-B3D9-C31265D1691A}" srcOrd="0" destOrd="0" presId="urn:microsoft.com/office/officeart/2005/8/layout/hierarchy2"/>
    <dgm:cxn modelId="{5A94032F-95CA-474E-97EC-C7B2834FFB4A}" type="presOf" srcId="{B0A6CD1C-15DC-4995-B0D7-49F2A7C427A4}" destId="{D32AB10D-05B7-421F-8773-A71599980EF2}" srcOrd="0" destOrd="0" presId="urn:microsoft.com/office/officeart/2005/8/layout/hierarchy2"/>
    <dgm:cxn modelId="{27431333-DE98-474A-BB88-8B2A09397989}" srcId="{F7B27B23-CDD4-4BC4-9436-CD6C291F3DDF}" destId="{C5E70E9B-4657-4C0E-845D-999DFD8028BB}" srcOrd="0" destOrd="0" parTransId="{42050FF4-E6F0-474A-9107-D734A7C97F03}" sibTransId="{7AC750B2-F9D4-468D-8CF5-7E4C18C3F21B}"/>
    <dgm:cxn modelId="{2677903C-8CF8-43F1-B553-9B7C51B7D2B5}" type="presOf" srcId="{65405B75-96A2-4B0E-B54A-A6DBD2CA52E0}" destId="{46755174-6E7A-43AA-9DC3-0BF1C1CD4428}" srcOrd="1" destOrd="0" presId="urn:microsoft.com/office/officeart/2005/8/layout/hierarchy2"/>
    <dgm:cxn modelId="{254AC744-7253-4C3C-832B-60B2693858F7}" type="presOf" srcId="{F1950984-6E1D-4C0F-BDFC-29CC781A505A}" destId="{8C0F693C-9D57-4AF9-86AF-A77C8739F043}" srcOrd="0" destOrd="0" presId="urn:microsoft.com/office/officeart/2005/8/layout/hierarchy2"/>
    <dgm:cxn modelId="{17E3C447-724E-4A3D-87BA-3EDF0F7CB932}" type="presOf" srcId="{D6226BB5-29D4-41D1-933B-9FB9547CC502}" destId="{58AEDF50-162B-42E0-A939-201F12DD697C}" srcOrd="1" destOrd="0" presId="urn:microsoft.com/office/officeart/2005/8/layout/hierarchy2"/>
    <dgm:cxn modelId="{31516E4F-0F1F-48E9-AC33-69B0BC90FE78}" type="presOf" srcId="{65405B75-96A2-4B0E-B54A-A6DBD2CA52E0}" destId="{A072B7FC-954B-4861-A474-07A26F05BBA1}" srcOrd="0" destOrd="0" presId="urn:microsoft.com/office/officeart/2005/8/layout/hierarchy2"/>
    <dgm:cxn modelId="{0DE42951-029E-4B17-AC00-195E087F07DD}" srcId="{4791E163-A6CE-429C-AD18-96DC2872A008}" destId="{8D5D7C75-D84D-42D1-9916-5E1CBD8018F2}" srcOrd="0" destOrd="0" parTransId="{65405B75-96A2-4B0E-B54A-A6DBD2CA52E0}" sibTransId="{29621BF2-C02F-4358-9558-98D38BC3FC14}"/>
    <dgm:cxn modelId="{73ACD753-2DBD-41CE-AB39-23A293BC025C}" type="presOf" srcId="{B59AEE09-E8CA-4911-A227-4D56EAF1C912}" destId="{A31FC3DD-7B1B-4ADB-AE54-B8AC958276CA}" srcOrd="0" destOrd="0" presId="urn:microsoft.com/office/officeart/2005/8/layout/hierarchy2"/>
    <dgm:cxn modelId="{D360A255-D9E0-4A57-8BE7-4D27E855C3CD}" type="presOf" srcId="{F7B27B23-CDD4-4BC4-9436-CD6C291F3DDF}" destId="{1FF9DD36-EF69-48FF-8F75-8C4D8DFAB00A}" srcOrd="0" destOrd="0" presId="urn:microsoft.com/office/officeart/2005/8/layout/hierarchy2"/>
    <dgm:cxn modelId="{FF885F5B-0F9B-457D-B2A2-646EF229DB86}" type="presOf" srcId="{4791E163-A6CE-429C-AD18-96DC2872A008}" destId="{C59AF6D8-F9A2-412D-8290-67DE4EA0C75E}" srcOrd="0" destOrd="0" presId="urn:microsoft.com/office/officeart/2005/8/layout/hierarchy2"/>
    <dgm:cxn modelId="{8DD38674-A97B-4F79-8B64-3C254A67C1D2}" srcId="{291318BD-FF45-4CBA-8BAA-461459B9965F}" destId="{4791E163-A6CE-429C-AD18-96DC2872A008}" srcOrd="0" destOrd="0" parTransId="{A52C2C3E-8963-4DB7-B6BC-CBA809F3F358}" sibTransId="{FC1F944A-427C-4886-A610-36AF5887BA94}"/>
    <dgm:cxn modelId="{BF17D77A-526D-4C1D-B6AF-55B0232B0D71}" type="presOf" srcId="{9327F1E3-FF05-4B34-BC61-929D5ECA1076}" destId="{32502C97-3EA5-4B00-A46D-C57D28DC1C1B}" srcOrd="1" destOrd="0" presId="urn:microsoft.com/office/officeart/2005/8/layout/hierarchy2"/>
    <dgm:cxn modelId="{ECB9607D-AED6-4862-A514-8145ACC93428}" type="presOf" srcId="{D068305F-F7E7-4D73-8E5E-2579338D5942}" destId="{88901D4C-5677-47BE-B4BC-CF7CBCCD4E92}" srcOrd="0" destOrd="0" presId="urn:microsoft.com/office/officeart/2005/8/layout/hierarchy2"/>
    <dgm:cxn modelId="{19111696-F680-46A0-82E3-349D66DD0423}" srcId="{F1950984-6E1D-4C0F-BDFC-29CC781A505A}" destId="{291318BD-FF45-4CBA-8BAA-461459B9965F}" srcOrd="0" destOrd="0" parTransId="{0C0D5885-91DD-422E-A22C-658FE42E67E5}" sibTransId="{775019A9-D368-4A89-BC4D-D61F79EDE461}"/>
    <dgm:cxn modelId="{4AD39997-5F3F-42BA-BE4F-A8042780D8A4}" type="presOf" srcId="{A52C2C3E-8963-4DB7-B6BC-CBA809F3F358}" destId="{79CA1624-4F9A-49BF-8238-80AF0D357248}" srcOrd="1" destOrd="0" presId="urn:microsoft.com/office/officeart/2005/8/layout/hierarchy2"/>
    <dgm:cxn modelId="{89D199AD-71A9-4737-B630-5E893B424899}" type="presOf" srcId="{D068305F-F7E7-4D73-8E5E-2579338D5942}" destId="{89FBD436-2D7B-4C87-866A-955030C1393D}" srcOrd="1" destOrd="0" presId="urn:microsoft.com/office/officeart/2005/8/layout/hierarchy2"/>
    <dgm:cxn modelId="{E55D17AE-AE60-4AE7-8480-F6D7606E0F83}" srcId="{8D5D7C75-D84D-42D1-9916-5E1CBD8018F2}" destId="{6DEAAA8D-5E62-4AD0-99B2-7D3B6F64DA24}" srcOrd="0" destOrd="0" parTransId="{D068305F-F7E7-4D73-8E5E-2579338D5942}" sibTransId="{97531093-27B3-4CF1-97C1-D5388BA0BF88}"/>
    <dgm:cxn modelId="{2A0F30B1-879A-449D-9A3F-17BB6B43BD40}" type="presOf" srcId="{9327F1E3-FF05-4B34-BC61-929D5ECA1076}" destId="{D3E7FE75-2539-40E6-AFA5-B36E509EE942}" srcOrd="0" destOrd="0" presId="urn:microsoft.com/office/officeart/2005/8/layout/hierarchy2"/>
    <dgm:cxn modelId="{92F2B5B6-0DB0-428E-9DE0-A2737A078E98}" type="presOf" srcId="{7DE5E1CD-58EB-405D-BB96-D1210B04CACA}" destId="{01BC0BEB-8FCE-4690-A27D-431B76BB6F8E}" srcOrd="0" destOrd="0" presId="urn:microsoft.com/office/officeart/2005/8/layout/hierarchy2"/>
    <dgm:cxn modelId="{89ABCDC0-9EE8-4B88-9693-C17C27B1EFB5}" type="presOf" srcId="{291318BD-FF45-4CBA-8BAA-461459B9965F}" destId="{051D23F2-38C6-4A78-B759-443039BEC071}" srcOrd="0" destOrd="0" presId="urn:microsoft.com/office/officeart/2005/8/layout/hierarchy2"/>
    <dgm:cxn modelId="{22C138C3-B389-4603-84FF-6FE2B2FA7FA7}" type="presOf" srcId="{D6226BB5-29D4-41D1-933B-9FB9547CC502}" destId="{986BD11A-1379-4D88-BA3A-3EDB2BF8B6C7}" srcOrd="0" destOrd="0" presId="urn:microsoft.com/office/officeart/2005/8/layout/hierarchy2"/>
    <dgm:cxn modelId="{6EB20AC6-7958-4F44-9FF5-D4D24C5110FA}" srcId="{F7B27B23-CDD4-4BC4-9436-CD6C291F3DDF}" destId="{B0A6CD1C-15DC-4995-B0D7-49F2A7C427A4}" srcOrd="1" destOrd="0" parTransId="{D6226BB5-29D4-41D1-933B-9FB9547CC502}" sibTransId="{EFE1BE22-5ABF-452C-A457-DF5BEDCC9C92}"/>
    <dgm:cxn modelId="{06C5C7C8-627C-4843-B012-87A50B7F9C3D}" type="presOf" srcId="{42050FF4-E6F0-474A-9107-D734A7C97F03}" destId="{E94E0BA5-F83B-4A03-9F36-9A2467FEF5DD}" srcOrd="0" destOrd="0" presId="urn:microsoft.com/office/officeart/2005/8/layout/hierarchy2"/>
    <dgm:cxn modelId="{8DEEB2CE-D196-4116-97CD-E8D6FE7694E3}" type="presOf" srcId="{8D5D7C75-D84D-42D1-9916-5E1CBD8018F2}" destId="{E71F0F5E-4146-4668-96C2-C86740A27E9F}" srcOrd="0" destOrd="0" presId="urn:microsoft.com/office/officeart/2005/8/layout/hierarchy2"/>
    <dgm:cxn modelId="{182EE4DD-E383-4102-956B-A1AE8BE64654}" srcId="{291318BD-FF45-4CBA-8BAA-461459B9965F}" destId="{F7B27B23-CDD4-4BC4-9436-CD6C291F3DDF}" srcOrd="1" destOrd="0" parTransId="{9327F1E3-FF05-4B34-BC61-929D5ECA1076}" sibTransId="{199970A6-FEA6-42F7-90E3-58BEF47BD3C6}"/>
    <dgm:cxn modelId="{050D2DE9-FBCD-4AA4-89EA-5B00B44330CF}" type="presOf" srcId="{A52C2C3E-8963-4DB7-B6BC-CBA809F3F358}" destId="{52E60B5C-F706-477A-9632-23F52913F123}" srcOrd="0" destOrd="0" presId="urn:microsoft.com/office/officeart/2005/8/layout/hierarchy2"/>
    <dgm:cxn modelId="{8AF53FD7-BB4D-4624-8072-F98BCFCDA586}" type="presParOf" srcId="{8C0F693C-9D57-4AF9-86AF-A77C8739F043}" destId="{D7CB4BF6-41E7-4D0D-B951-9ED13DA4D5B4}" srcOrd="0" destOrd="0" presId="urn:microsoft.com/office/officeart/2005/8/layout/hierarchy2"/>
    <dgm:cxn modelId="{0D0A2238-5E09-4C04-8398-B2E46272457C}" type="presParOf" srcId="{D7CB4BF6-41E7-4D0D-B951-9ED13DA4D5B4}" destId="{051D23F2-38C6-4A78-B759-443039BEC071}" srcOrd="0" destOrd="0" presId="urn:microsoft.com/office/officeart/2005/8/layout/hierarchy2"/>
    <dgm:cxn modelId="{5F06192C-26D4-4366-BE33-49C863843948}" type="presParOf" srcId="{D7CB4BF6-41E7-4D0D-B951-9ED13DA4D5B4}" destId="{4BA82991-FA07-488B-826B-A4AE3B6A0E48}" srcOrd="1" destOrd="0" presId="urn:microsoft.com/office/officeart/2005/8/layout/hierarchy2"/>
    <dgm:cxn modelId="{2FA2683B-BB6C-4094-AFA1-0822F5452B17}" type="presParOf" srcId="{4BA82991-FA07-488B-826B-A4AE3B6A0E48}" destId="{52E60B5C-F706-477A-9632-23F52913F123}" srcOrd="0" destOrd="0" presId="urn:microsoft.com/office/officeart/2005/8/layout/hierarchy2"/>
    <dgm:cxn modelId="{A51243A1-7213-433B-B8BA-46212D2356BC}" type="presParOf" srcId="{52E60B5C-F706-477A-9632-23F52913F123}" destId="{79CA1624-4F9A-49BF-8238-80AF0D357248}" srcOrd="0" destOrd="0" presId="urn:microsoft.com/office/officeart/2005/8/layout/hierarchy2"/>
    <dgm:cxn modelId="{7F4D6CDA-F7BC-48E3-956F-8C22FC3A2C13}" type="presParOf" srcId="{4BA82991-FA07-488B-826B-A4AE3B6A0E48}" destId="{DA451A6B-C876-4160-A736-D033444FA488}" srcOrd="1" destOrd="0" presId="urn:microsoft.com/office/officeart/2005/8/layout/hierarchy2"/>
    <dgm:cxn modelId="{18818479-5421-4252-9251-82737960D949}" type="presParOf" srcId="{DA451A6B-C876-4160-A736-D033444FA488}" destId="{C59AF6D8-F9A2-412D-8290-67DE4EA0C75E}" srcOrd="0" destOrd="0" presId="urn:microsoft.com/office/officeart/2005/8/layout/hierarchy2"/>
    <dgm:cxn modelId="{330BA873-097E-4A2A-A75A-7B4B202E08A4}" type="presParOf" srcId="{DA451A6B-C876-4160-A736-D033444FA488}" destId="{D5E1C765-6480-4B18-AE43-30EA9203CAF9}" srcOrd="1" destOrd="0" presId="urn:microsoft.com/office/officeart/2005/8/layout/hierarchy2"/>
    <dgm:cxn modelId="{25819131-A9E3-47A3-BD8F-AC44D64EE2FD}" type="presParOf" srcId="{D5E1C765-6480-4B18-AE43-30EA9203CAF9}" destId="{A072B7FC-954B-4861-A474-07A26F05BBA1}" srcOrd="0" destOrd="0" presId="urn:microsoft.com/office/officeart/2005/8/layout/hierarchy2"/>
    <dgm:cxn modelId="{1D817315-242D-4652-8925-8BC5F0DFB75F}" type="presParOf" srcId="{A072B7FC-954B-4861-A474-07A26F05BBA1}" destId="{46755174-6E7A-43AA-9DC3-0BF1C1CD4428}" srcOrd="0" destOrd="0" presId="urn:microsoft.com/office/officeart/2005/8/layout/hierarchy2"/>
    <dgm:cxn modelId="{08B75234-FB63-4D44-8F89-471016DE21AD}" type="presParOf" srcId="{D5E1C765-6480-4B18-AE43-30EA9203CAF9}" destId="{FE73D079-D717-4288-BEB2-F334F079CA7C}" srcOrd="1" destOrd="0" presId="urn:microsoft.com/office/officeart/2005/8/layout/hierarchy2"/>
    <dgm:cxn modelId="{D4BDE599-C012-4192-ADC0-788315A01684}" type="presParOf" srcId="{FE73D079-D717-4288-BEB2-F334F079CA7C}" destId="{E71F0F5E-4146-4668-96C2-C86740A27E9F}" srcOrd="0" destOrd="0" presId="urn:microsoft.com/office/officeart/2005/8/layout/hierarchy2"/>
    <dgm:cxn modelId="{984FF958-C183-42AB-8369-EF32C81DD35B}" type="presParOf" srcId="{FE73D079-D717-4288-BEB2-F334F079CA7C}" destId="{FA8918E7-2BD1-4AA9-8373-39072C5748CF}" srcOrd="1" destOrd="0" presId="urn:microsoft.com/office/officeart/2005/8/layout/hierarchy2"/>
    <dgm:cxn modelId="{8E776C37-7266-4A55-8972-3D50FDB2AD64}" type="presParOf" srcId="{FA8918E7-2BD1-4AA9-8373-39072C5748CF}" destId="{88901D4C-5677-47BE-B4BC-CF7CBCCD4E92}" srcOrd="0" destOrd="0" presId="urn:microsoft.com/office/officeart/2005/8/layout/hierarchy2"/>
    <dgm:cxn modelId="{203811D2-BF1A-4ACA-B1B7-08FE7B2A006B}" type="presParOf" srcId="{88901D4C-5677-47BE-B4BC-CF7CBCCD4E92}" destId="{89FBD436-2D7B-4C87-866A-955030C1393D}" srcOrd="0" destOrd="0" presId="urn:microsoft.com/office/officeart/2005/8/layout/hierarchy2"/>
    <dgm:cxn modelId="{199DC4F5-278C-468D-93DF-5C9218A08952}" type="presParOf" srcId="{FA8918E7-2BD1-4AA9-8373-39072C5748CF}" destId="{6CF7D147-4023-4F12-A7E5-3ACB168456A3}" srcOrd="1" destOrd="0" presId="urn:microsoft.com/office/officeart/2005/8/layout/hierarchy2"/>
    <dgm:cxn modelId="{A2766F86-9B18-49C6-8B22-E5713FE2925D}" type="presParOf" srcId="{6CF7D147-4023-4F12-A7E5-3ACB168456A3}" destId="{138B0924-7F42-4215-B3D9-C31265D1691A}" srcOrd="0" destOrd="0" presId="urn:microsoft.com/office/officeart/2005/8/layout/hierarchy2"/>
    <dgm:cxn modelId="{D122597A-26C4-48E5-AB8A-657141501556}" type="presParOf" srcId="{6CF7D147-4023-4F12-A7E5-3ACB168456A3}" destId="{40798D62-FEEA-425D-8ED9-C3341E0D1D39}" srcOrd="1" destOrd="0" presId="urn:microsoft.com/office/officeart/2005/8/layout/hierarchy2"/>
    <dgm:cxn modelId="{C43F8C3C-0D3E-4C1B-A77B-C1D33360E608}" type="presParOf" srcId="{FA8918E7-2BD1-4AA9-8373-39072C5748CF}" destId="{01BC0BEB-8FCE-4690-A27D-431B76BB6F8E}" srcOrd="2" destOrd="0" presId="urn:microsoft.com/office/officeart/2005/8/layout/hierarchy2"/>
    <dgm:cxn modelId="{8F6D1732-C85D-4A9A-904F-40BC45DB13B4}" type="presParOf" srcId="{01BC0BEB-8FCE-4690-A27D-431B76BB6F8E}" destId="{0EDACB06-470E-40C6-90A4-D2DD263DBA1F}" srcOrd="0" destOrd="0" presId="urn:microsoft.com/office/officeart/2005/8/layout/hierarchy2"/>
    <dgm:cxn modelId="{B090770C-992F-4806-936E-8D1F2B3E4624}" type="presParOf" srcId="{FA8918E7-2BD1-4AA9-8373-39072C5748CF}" destId="{DCE5A74D-4E35-4E0B-B035-4297BEB20FD1}" srcOrd="3" destOrd="0" presId="urn:microsoft.com/office/officeart/2005/8/layout/hierarchy2"/>
    <dgm:cxn modelId="{5693C18F-A626-4F84-8AF2-CFEE0A8EC1E7}" type="presParOf" srcId="{DCE5A74D-4E35-4E0B-B035-4297BEB20FD1}" destId="{A31FC3DD-7B1B-4ADB-AE54-B8AC958276CA}" srcOrd="0" destOrd="0" presId="urn:microsoft.com/office/officeart/2005/8/layout/hierarchy2"/>
    <dgm:cxn modelId="{6E20CE7A-B29B-47DA-BE03-9CFD7220BD91}" type="presParOf" srcId="{DCE5A74D-4E35-4E0B-B035-4297BEB20FD1}" destId="{46083737-0C16-441F-B172-47B78486C665}" srcOrd="1" destOrd="0" presId="urn:microsoft.com/office/officeart/2005/8/layout/hierarchy2"/>
    <dgm:cxn modelId="{DC1D9917-2C4E-4364-BE5C-109C8E89A3F6}" type="presParOf" srcId="{4BA82991-FA07-488B-826B-A4AE3B6A0E48}" destId="{D3E7FE75-2539-40E6-AFA5-B36E509EE942}" srcOrd="2" destOrd="0" presId="urn:microsoft.com/office/officeart/2005/8/layout/hierarchy2"/>
    <dgm:cxn modelId="{927A92A0-C710-4784-9057-F7EB90ECD012}" type="presParOf" srcId="{D3E7FE75-2539-40E6-AFA5-B36E509EE942}" destId="{32502C97-3EA5-4B00-A46D-C57D28DC1C1B}" srcOrd="0" destOrd="0" presId="urn:microsoft.com/office/officeart/2005/8/layout/hierarchy2"/>
    <dgm:cxn modelId="{65E0310B-5B06-4629-9286-57B6E536705C}" type="presParOf" srcId="{4BA82991-FA07-488B-826B-A4AE3B6A0E48}" destId="{2AF848D0-5AAA-4EA4-89EA-A1368AF49334}" srcOrd="3" destOrd="0" presId="urn:microsoft.com/office/officeart/2005/8/layout/hierarchy2"/>
    <dgm:cxn modelId="{86CC1383-1B77-43F4-890D-66C2A68AE461}" type="presParOf" srcId="{2AF848D0-5AAA-4EA4-89EA-A1368AF49334}" destId="{1FF9DD36-EF69-48FF-8F75-8C4D8DFAB00A}" srcOrd="0" destOrd="0" presId="urn:microsoft.com/office/officeart/2005/8/layout/hierarchy2"/>
    <dgm:cxn modelId="{A9F01EB6-D6FA-4976-8C85-09992715C8D9}" type="presParOf" srcId="{2AF848D0-5AAA-4EA4-89EA-A1368AF49334}" destId="{14E68C3F-69CB-4FEF-8682-5DACB16646C8}" srcOrd="1" destOrd="0" presId="urn:microsoft.com/office/officeart/2005/8/layout/hierarchy2"/>
    <dgm:cxn modelId="{9B76C869-767A-4020-8FCB-0C1569E0E980}" type="presParOf" srcId="{14E68C3F-69CB-4FEF-8682-5DACB16646C8}" destId="{E94E0BA5-F83B-4A03-9F36-9A2467FEF5DD}" srcOrd="0" destOrd="0" presId="urn:microsoft.com/office/officeart/2005/8/layout/hierarchy2"/>
    <dgm:cxn modelId="{49075D9B-16B4-4239-AFB0-D6F9D1C9B0EE}" type="presParOf" srcId="{E94E0BA5-F83B-4A03-9F36-9A2467FEF5DD}" destId="{097E8CDC-09F7-432B-8F16-AF1F2D4D439F}" srcOrd="0" destOrd="0" presId="urn:microsoft.com/office/officeart/2005/8/layout/hierarchy2"/>
    <dgm:cxn modelId="{1F1D73CE-2D53-48FA-8C7E-F807A752502E}" type="presParOf" srcId="{14E68C3F-69CB-4FEF-8682-5DACB16646C8}" destId="{B6B5D302-7ABC-4A55-90BE-AE174717F8B4}" srcOrd="1" destOrd="0" presId="urn:microsoft.com/office/officeart/2005/8/layout/hierarchy2"/>
    <dgm:cxn modelId="{70404759-00B3-4C1F-B345-053FA623474C}" type="presParOf" srcId="{B6B5D302-7ABC-4A55-90BE-AE174717F8B4}" destId="{691D5322-5427-45F5-9381-4840F5E9EEFA}" srcOrd="0" destOrd="0" presId="urn:microsoft.com/office/officeart/2005/8/layout/hierarchy2"/>
    <dgm:cxn modelId="{9240ED65-70E8-4E7A-B922-FFFD8A0F8160}" type="presParOf" srcId="{B6B5D302-7ABC-4A55-90BE-AE174717F8B4}" destId="{A6513C39-DD29-4449-BD4B-CBCB76619521}" srcOrd="1" destOrd="0" presId="urn:microsoft.com/office/officeart/2005/8/layout/hierarchy2"/>
    <dgm:cxn modelId="{D20A07A0-1521-4C56-86C9-1A794C9AC99F}" type="presParOf" srcId="{14E68C3F-69CB-4FEF-8682-5DACB16646C8}" destId="{986BD11A-1379-4D88-BA3A-3EDB2BF8B6C7}" srcOrd="2" destOrd="0" presId="urn:microsoft.com/office/officeart/2005/8/layout/hierarchy2"/>
    <dgm:cxn modelId="{83CDEC6D-1514-4135-A7EE-1F12152E7295}" type="presParOf" srcId="{986BD11A-1379-4D88-BA3A-3EDB2BF8B6C7}" destId="{58AEDF50-162B-42E0-A939-201F12DD697C}" srcOrd="0" destOrd="0" presId="urn:microsoft.com/office/officeart/2005/8/layout/hierarchy2"/>
    <dgm:cxn modelId="{817F0293-DA0B-4802-99F2-0685CC970D7A}" type="presParOf" srcId="{14E68C3F-69CB-4FEF-8682-5DACB16646C8}" destId="{A29A92B8-5EB5-4C47-8635-2204992EA7BB}" srcOrd="3" destOrd="0" presId="urn:microsoft.com/office/officeart/2005/8/layout/hierarchy2"/>
    <dgm:cxn modelId="{0B8E82AA-8D55-4635-BA54-B88FD1124D26}" type="presParOf" srcId="{A29A92B8-5EB5-4C47-8635-2204992EA7BB}" destId="{D32AB10D-05B7-421F-8773-A71599980EF2}" srcOrd="0" destOrd="0" presId="urn:microsoft.com/office/officeart/2005/8/layout/hierarchy2"/>
    <dgm:cxn modelId="{046A4983-69D4-4EDD-A8BC-D0D78433B608}" type="presParOf" srcId="{A29A92B8-5EB5-4C47-8635-2204992EA7BB}" destId="{DC39593F-9281-478E-AACF-586351EC33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291A-B0E1-4289-A741-A7983AEB7B78}">
      <dsp:nvSpPr>
        <dsp:cNvPr id="0" name=""/>
        <dsp:cNvSpPr/>
      </dsp:nvSpPr>
      <dsp:spPr>
        <a:xfrm>
          <a:off x="1259" y="771308"/>
          <a:ext cx="1192547" cy="734863"/>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Billed Charge </a:t>
          </a:r>
          <a:r>
            <a:rPr lang="en-US" sz="1800" b="1" kern="1200" baseline="30000" dirty="0"/>
            <a:t>1</a:t>
          </a:r>
        </a:p>
      </dsp:txBody>
      <dsp:txXfrm>
        <a:off x="22782" y="792831"/>
        <a:ext cx="1149501" cy="691817"/>
      </dsp:txXfrm>
    </dsp:sp>
    <dsp:sp modelId="{66EC723A-42CE-46F8-B459-855557EC5987}">
      <dsp:nvSpPr>
        <dsp:cNvPr id="0" name=""/>
        <dsp:cNvSpPr/>
      </dsp:nvSpPr>
      <dsp:spPr>
        <a:xfrm>
          <a:off x="1728447" y="771308"/>
          <a:ext cx="1192547" cy="734863"/>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Discounts &amp; Reductions</a:t>
          </a:r>
          <a:endParaRPr lang="en-US" sz="1800" b="1" kern="1200" baseline="30000" dirty="0"/>
        </a:p>
      </dsp:txBody>
      <dsp:txXfrm>
        <a:off x="1749970" y="792831"/>
        <a:ext cx="1149501" cy="691817"/>
      </dsp:txXfrm>
    </dsp:sp>
    <dsp:sp modelId="{7AD75DAB-E90B-4826-88DE-E55080ED6553}">
      <dsp:nvSpPr>
        <dsp:cNvPr id="0" name=""/>
        <dsp:cNvSpPr/>
      </dsp:nvSpPr>
      <dsp:spPr>
        <a:xfrm>
          <a:off x="3455635" y="771308"/>
          <a:ext cx="1192547" cy="734863"/>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Allowed Amount </a:t>
          </a:r>
          <a:r>
            <a:rPr lang="en-US" sz="1800" b="1" kern="1200" baseline="30000" dirty="0"/>
            <a:t>2</a:t>
          </a:r>
        </a:p>
      </dsp:txBody>
      <dsp:txXfrm>
        <a:off x="3477158" y="792831"/>
        <a:ext cx="1149501" cy="691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CB873-C903-4151-A07C-74568988461A}">
      <dsp:nvSpPr>
        <dsp:cNvPr id="0" name=""/>
        <dsp:cNvSpPr/>
      </dsp:nvSpPr>
      <dsp:spPr>
        <a:xfrm>
          <a:off x="2171976" y="61508"/>
          <a:ext cx="2952393" cy="2952393"/>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Inpatient</a:t>
          </a:r>
        </a:p>
      </dsp:txBody>
      <dsp:txXfrm>
        <a:off x="2565629" y="578177"/>
        <a:ext cx="2165088" cy="1328577"/>
      </dsp:txXfrm>
    </dsp:sp>
    <dsp:sp modelId="{AC376705-43EC-4080-AE35-A56DC63A960E}">
      <dsp:nvSpPr>
        <dsp:cNvPr id="0" name=""/>
        <dsp:cNvSpPr/>
      </dsp:nvSpPr>
      <dsp:spPr>
        <a:xfrm>
          <a:off x="3237298" y="1906754"/>
          <a:ext cx="2952393" cy="2952393"/>
        </a:xfrm>
        <a:prstGeom prst="ellipse">
          <a:avLst/>
        </a:prstGeom>
        <a:solidFill>
          <a:schemeClr val="accent2">
            <a:alpha val="50000"/>
            <a:hueOff val="-6138325"/>
            <a:satOff val="-18356"/>
            <a:lumOff val="6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Professional</a:t>
          </a:r>
          <a:endParaRPr lang="en-US" sz="2800" kern="1200" dirty="0"/>
        </a:p>
      </dsp:txBody>
      <dsp:txXfrm>
        <a:off x="4140239" y="2669455"/>
        <a:ext cx="1771436" cy="1623816"/>
      </dsp:txXfrm>
    </dsp:sp>
    <dsp:sp modelId="{AECC0A37-A11E-42AE-954D-17871ED36BCA}">
      <dsp:nvSpPr>
        <dsp:cNvPr id="0" name=""/>
        <dsp:cNvSpPr/>
      </dsp:nvSpPr>
      <dsp:spPr>
        <a:xfrm>
          <a:off x="1106654" y="1906754"/>
          <a:ext cx="2952393" cy="2952393"/>
        </a:xfrm>
        <a:prstGeom prst="ellipse">
          <a:avLst/>
        </a:prstGeom>
        <a:solidFill>
          <a:schemeClr val="accent2">
            <a:alpha val="50000"/>
            <a:hueOff val="-12276650"/>
            <a:satOff val="-36711"/>
            <a:lumOff val="1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Outpatient</a:t>
          </a:r>
        </a:p>
      </dsp:txBody>
      <dsp:txXfrm>
        <a:off x="1384671" y="2669455"/>
        <a:ext cx="1771436" cy="1623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23F2-38C6-4A78-B759-443039BEC071}">
      <dsp:nvSpPr>
        <dsp:cNvPr id="0" name=""/>
        <dsp:cNvSpPr/>
      </dsp:nvSpPr>
      <dsp:spPr>
        <a:xfrm>
          <a:off x="4555" y="1582944"/>
          <a:ext cx="1546441" cy="731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Header</a:t>
          </a:r>
        </a:p>
        <a:p>
          <a:pPr marL="0" lvl="0" indent="0" algn="ctr" defTabSz="622300">
            <a:lnSpc>
              <a:spcPct val="90000"/>
            </a:lnSpc>
            <a:spcBef>
              <a:spcPct val="0"/>
            </a:spcBef>
            <a:spcAft>
              <a:spcPct val="35000"/>
            </a:spcAft>
            <a:buNone/>
          </a:pPr>
          <a:r>
            <a:rPr lang="en-US" sz="1000" i="1" kern="1200" dirty="0"/>
            <a:t>General Plan Information (Name, Group/Indiv, etc.)</a:t>
          </a:r>
        </a:p>
      </dsp:txBody>
      <dsp:txXfrm>
        <a:off x="25980" y="1604369"/>
        <a:ext cx="1503591" cy="688670"/>
      </dsp:txXfrm>
    </dsp:sp>
    <dsp:sp modelId="{52E60B5C-F706-477A-9632-23F52913F123}">
      <dsp:nvSpPr>
        <dsp:cNvPr id="0" name=""/>
        <dsp:cNvSpPr/>
      </dsp:nvSpPr>
      <dsp:spPr>
        <a:xfrm rot="19905268">
          <a:off x="1509191" y="1763341"/>
          <a:ext cx="702187" cy="38414"/>
        </a:xfrm>
        <a:custGeom>
          <a:avLst/>
          <a:gdLst/>
          <a:ahLst/>
          <a:cxnLst/>
          <a:rect l="0" t="0" r="0" b="0"/>
          <a:pathLst>
            <a:path>
              <a:moveTo>
                <a:pt x="0" y="19207"/>
              </a:moveTo>
              <a:lnTo>
                <a:pt x="702187" y="19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2730" y="1764994"/>
        <a:ext cx="35109" cy="35109"/>
      </dsp:txXfrm>
    </dsp:sp>
    <dsp:sp modelId="{C59AF6D8-F9A2-412D-8290-67DE4EA0C75E}">
      <dsp:nvSpPr>
        <dsp:cNvPr id="0" name=""/>
        <dsp:cNvSpPr/>
      </dsp:nvSpPr>
      <dsp:spPr>
        <a:xfrm>
          <a:off x="2169573" y="884873"/>
          <a:ext cx="1546441" cy="1463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In-Network</a:t>
          </a:r>
        </a:p>
        <a:p>
          <a:pPr marL="0" lvl="0" indent="0" algn="l" defTabSz="622300">
            <a:lnSpc>
              <a:spcPct val="90000"/>
            </a:lnSpc>
            <a:spcBef>
              <a:spcPct val="0"/>
            </a:spcBef>
            <a:spcAft>
              <a:spcPct val="35000"/>
            </a:spcAft>
            <a:buFont typeface="Arial" panose="020B0604020202020204" pitchFamily="34" charset="0"/>
            <a:buNone/>
          </a:pPr>
          <a:r>
            <a:rPr lang="en-US" sz="1000" i="1" kern="1200" dirty="0"/>
            <a:t>Negotiation Type (FFS, Bundle, Capitation)</a:t>
          </a:r>
        </a:p>
        <a:p>
          <a:pPr marL="0" lvl="0" indent="0" algn="l" defTabSz="622300">
            <a:lnSpc>
              <a:spcPct val="90000"/>
            </a:lnSpc>
            <a:spcBef>
              <a:spcPct val="0"/>
            </a:spcBef>
            <a:spcAft>
              <a:spcPct val="35000"/>
            </a:spcAft>
            <a:buFont typeface="Arial" panose="020B0604020202020204" pitchFamily="34" charset="0"/>
            <a:buNone/>
          </a:pPr>
          <a:r>
            <a:rPr lang="en-US" sz="1000" i="1" kern="1200" dirty="0"/>
            <a:t>Billing Code</a:t>
          </a:r>
        </a:p>
        <a:p>
          <a:pPr marL="0" lvl="0" indent="0" algn="l" defTabSz="622300">
            <a:lnSpc>
              <a:spcPct val="90000"/>
            </a:lnSpc>
            <a:spcBef>
              <a:spcPct val="0"/>
            </a:spcBef>
            <a:spcAft>
              <a:spcPct val="35000"/>
            </a:spcAft>
            <a:buFont typeface="Arial" panose="020B0604020202020204" pitchFamily="34" charset="0"/>
            <a:buNone/>
          </a:pPr>
          <a:r>
            <a:rPr lang="en-US" sz="1000" i="1" kern="1200" dirty="0"/>
            <a:t>Bundled Codes</a:t>
          </a:r>
        </a:p>
        <a:p>
          <a:pPr marL="0" lvl="0" indent="0" algn="l" defTabSz="622300">
            <a:lnSpc>
              <a:spcPct val="90000"/>
            </a:lnSpc>
            <a:spcBef>
              <a:spcPct val="0"/>
            </a:spcBef>
            <a:spcAft>
              <a:spcPct val="35000"/>
            </a:spcAft>
            <a:buFont typeface="Arial" panose="020B0604020202020204" pitchFamily="34" charset="0"/>
            <a:buNone/>
          </a:pPr>
          <a:r>
            <a:rPr lang="en-US" sz="1000" i="1" kern="1200" dirty="0"/>
            <a:t>Covered Services (Capitation)</a:t>
          </a:r>
        </a:p>
      </dsp:txBody>
      <dsp:txXfrm>
        <a:off x="2212424" y="927724"/>
        <a:ext cx="1460739" cy="1377339"/>
      </dsp:txXfrm>
    </dsp:sp>
    <dsp:sp modelId="{A072B7FC-954B-4861-A474-07A26F05BBA1}">
      <dsp:nvSpPr>
        <dsp:cNvPr id="0" name=""/>
        <dsp:cNvSpPr/>
      </dsp:nvSpPr>
      <dsp:spPr>
        <a:xfrm>
          <a:off x="3716014" y="1597186"/>
          <a:ext cx="618576" cy="38414"/>
        </a:xfrm>
        <a:custGeom>
          <a:avLst/>
          <a:gdLst/>
          <a:ahLst/>
          <a:cxnLst/>
          <a:rect l="0" t="0" r="0" b="0"/>
          <a:pathLst>
            <a:path>
              <a:moveTo>
                <a:pt x="0" y="19207"/>
              </a:moveTo>
              <a:lnTo>
                <a:pt x="618576" y="19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09838" y="1600929"/>
        <a:ext cx="30928" cy="30928"/>
      </dsp:txXfrm>
    </dsp:sp>
    <dsp:sp modelId="{E71F0F5E-4146-4668-96C2-C86740A27E9F}">
      <dsp:nvSpPr>
        <dsp:cNvPr id="0" name=""/>
        <dsp:cNvSpPr/>
      </dsp:nvSpPr>
      <dsp:spPr>
        <a:xfrm>
          <a:off x="4334590" y="1342074"/>
          <a:ext cx="1546441" cy="548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Negotiated Rates</a:t>
          </a:r>
        </a:p>
        <a:p>
          <a:pPr marL="0" lvl="0" indent="0" algn="l" defTabSz="666750">
            <a:lnSpc>
              <a:spcPct val="90000"/>
            </a:lnSpc>
            <a:spcBef>
              <a:spcPct val="0"/>
            </a:spcBef>
            <a:spcAft>
              <a:spcPct val="35000"/>
            </a:spcAft>
            <a:buNone/>
          </a:pPr>
          <a:r>
            <a:rPr lang="en-US" sz="1000" i="1" kern="1200" dirty="0"/>
            <a:t>Links Rates To Providers</a:t>
          </a:r>
        </a:p>
      </dsp:txBody>
      <dsp:txXfrm>
        <a:off x="4350659" y="1358143"/>
        <a:ext cx="1514303" cy="516500"/>
      </dsp:txXfrm>
    </dsp:sp>
    <dsp:sp modelId="{88901D4C-5677-47BE-B4BC-CF7CBCCD4E92}">
      <dsp:nvSpPr>
        <dsp:cNvPr id="0" name=""/>
        <dsp:cNvSpPr/>
      </dsp:nvSpPr>
      <dsp:spPr>
        <a:xfrm rot="18484705">
          <a:off x="5688830" y="1202430"/>
          <a:ext cx="1002978" cy="38414"/>
        </a:xfrm>
        <a:custGeom>
          <a:avLst/>
          <a:gdLst/>
          <a:ahLst/>
          <a:cxnLst/>
          <a:rect l="0" t="0" r="0" b="0"/>
          <a:pathLst>
            <a:path>
              <a:moveTo>
                <a:pt x="0" y="19207"/>
              </a:moveTo>
              <a:lnTo>
                <a:pt x="1002978" y="19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65245" y="1196563"/>
        <a:ext cx="50148" cy="50148"/>
      </dsp:txXfrm>
    </dsp:sp>
    <dsp:sp modelId="{138B0924-7F42-4215-B3D9-C31265D1691A}">
      <dsp:nvSpPr>
        <dsp:cNvPr id="0" name=""/>
        <dsp:cNvSpPr/>
      </dsp:nvSpPr>
      <dsp:spPr>
        <a:xfrm>
          <a:off x="6499608" y="552562"/>
          <a:ext cx="1546441" cy="548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Provider Groups</a:t>
          </a:r>
        </a:p>
        <a:p>
          <a:pPr marL="0" lvl="0" indent="0" algn="ctr" defTabSz="622300">
            <a:lnSpc>
              <a:spcPct val="90000"/>
            </a:lnSpc>
            <a:spcBef>
              <a:spcPct val="0"/>
            </a:spcBef>
            <a:spcAft>
              <a:spcPct val="35000"/>
            </a:spcAft>
            <a:buNone/>
          </a:pPr>
          <a:r>
            <a:rPr lang="en-US" sz="1000" i="1" kern="1200" dirty="0"/>
            <a:t>NPI, TIN, TIN/Type</a:t>
          </a:r>
        </a:p>
      </dsp:txBody>
      <dsp:txXfrm>
        <a:off x="6515677" y="568631"/>
        <a:ext cx="1514303" cy="516500"/>
      </dsp:txXfrm>
    </dsp:sp>
    <dsp:sp modelId="{01BC0BEB-8FCE-4690-A27D-431B76BB6F8E}">
      <dsp:nvSpPr>
        <dsp:cNvPr id="0" name=""/>
        <dsp:cNvSpPr/>
      </dsp:nvSpPr>
      <dsp:spPr>
        <a:xfrm rot="1694732">
          <a:off x="5839226" y="1763341"/>
          <a:ext cx="702187" cy="38414"/>
        </a:xfrm>
        <a:custGeom>
          <a:avLst/>
          <a:gdLst/>
          <a:ahLst/>
          <a:cxnLst/>
          <a:rect l="0" t="0" r="0" b="0"/>
          <a:pathLst>
            <a:path>
              <a:moveTo>
                <a:pt x="0" y="19207"/>
              </a:moveTo>
              <a:lnTo>
                <a:pt x="702187" y="19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72765" y="1764994"/>
        <a:ext cx="35109" cy="35109"/>
      </dsp:txXfrm>
    </dsp:sp>
    <dsp:sp modelId="{A31FC3DD-7B1B-4ADB-AE54-B8AC958276CA}">
      <dsp:nvSpPr>
        <dsp:cNvPr id="0" name=""/>
        <dsp:cNvSpPr/>
      </dsp:nvSpPr>
      <dsp:spPr>
        <a:xfrm>
          <a:off x="6499608" y="1217183"/>
          <a:ext cx="1546441" cy="1463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Negotiated Prices</a:t>
          </a:r>
        </a:p>
        <a:p>
          <a:pPr marL="0" lvl="0" indent="0" algn="l" defTabSz="622300">
            <a:lnSpc>
              <a:spcPct val="90000"/>
            </a:lnSpc>
            <a:spcBef>
              <a:spcPct val="0"/>
            </a:spcBef>
            <a:spcAft>
              <a:spcPct val="35000"/>
            </a:spcAft>
            <a:buNone/>
          </a:pPr>
          <a:r>
            <a:rPr lang="en-US" sz="1000" i="1" kern="1200" dirty="0"/>
            <a:t>Negotiated Type (percentage, per diem, etc.)</a:t>
          </a:r>
        </a:p>
        <a:p>
          <a:pPr marL="0" lvl="0" indent="0" algn="l" defTabSz="622300">
            <a:lnSpc>
              <a:spcPct val="90000"/>
            </a:lnSpc>
            <a:spcBef>
              <a:spcPct val="0"/>
            </a:spcBef>
            <a:spcAft>
              <a:spcPct val="35000"/>
            </a:spcAft>
            <a:buNone/>
          </a:pPr>
          <a:r>
            <a:rPr lang="en-US" sz="1000" i="1" kern="1200" dirty="0"/>
            <a:t>Negotiated Rate</a:t>
          </a:r>
        </a:p>
        <a:p>
          <a:pPr marL="0" lvl="0" indent="0" algn="l" defTabSz="622300">
            <a:lnSpc>
              <a:spcPct val="90000"/>
            </a:lnSpc>
            <a:spcBef>
              <a:spcPct val="0"/>
            </a:spcBef>
            <a:spcAft>
              <a:spcPct val="35000"/>
            </a:spcAft>
            <a:buNone/>
          </a:pPr>
          <a:r>
            <a:rPr lang="en-US" sz="1000" i="1" kern="1200" dirty="0"/>
            <a:t>Service Codes</a:t>
          </a:r>
        </a:p>
        <a:p>
          <a:pPr marL="0" lvl="0" indent="0" algn="l" defTabSz="622300">
            <a:lnSpc>
              <a:spcPct val="90000"/>
            </a:lnSpc>
            <a:spcBef>
              <a:spcPct val="0"/>
            </a:spcBef>
            <a:spcAft>
              <a:spcPct val="35000"/>
            </a:spcAft>
            <a:buNone/>
          </a:pPr>
          <a:r>
            <a:rPr lang="en-US" sz="1000" i="1" kern="1200" dirty="0"/>
            <a:t>Modifiers</a:t>
          </a:r>
        </a:p>
      </dsp:txBody>
      <dsp:txXfrm>
        <a:off x="6542459" y="1260034"/>
        <a:ext cx="1460739" cy="1377339"/>
      </dsp:txXfrm>
    </dsp:sp>
    <dsp:sp modelId="{D3E7FE75-2539-40E6-AFA5-B36E509EE942}">
      <dsp:nvSpPr>
        <dsp:cNvPr id="0" name=""/>
        <dsp:cNvSpPr/>
      </dsp:nvSpPr>
      <dsp:spPr>
        <a:xfrm rot="3115295">
          <a:off x="1358795" y="2324253"/>
          <a:ext cx="1002978" cy="38414"/>
        </a:xfrm>
        <a:custGeom>
          <a:avLst/>
          <a:gdLst/>
          <a:ahLst/>
          <a:cxnLst/>
          <a:rect l="0" t="0" r="0" b="0"/>
          <a:pathLst>
            <a:path>
              <a:moveTo>
                <a:pt x="0" y="19207"/>
              </a:moveTo>
              <a:lnTo>
                <a:pt x="1002978" y="19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5210" y="2318386"/>
        <a:ext cx="50148" cy="50148"/>
      </dsp:txXfrm>
    </dsp:sp>
    <dsp:sp modelId="{1FF9DD36-EF69-48FF-8F75-8C4D8DFAB00A}">
      <dsp:nvSpPr>
        <dsp:cNvPr id="0" name=""/>
        <dsp:cNvSpPr/>
      </dsp:nvSpPr>
      <dsp:spPr>
        <a:xfrm>
          <a:off x="2169573" y="2463897"/>
          <a:ext cx="1546441" cy="548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Provider References</a:t>
          </a:r>
        </a:p>
        <a:p>
          <a:pPr marL="0" lvl="0" indent="0" algn="l" defTabSz="622300">
            <a:lnSpc>
              <a:spcPct val="90000"/>
            </a:lnSpc>
            <a:spcBef>
              <a:spcPct val="0"/>
            </a:spcBef>
            <a:spcAft>
              <a:spcPct val="35000"/>
            </a:spcAft>
            <a:buNone/>
          </a:pPr>
          <a:r>
            <a:rPr lang="en-US" sz="1100" i="1" kern="1200" dirty="0"/>
            <a:t>Provider Group ID</a:t>
          </a:r>
        </a:p>
      </dsp:txBody>
      <dsp:txXfrm>
        <a:off x="2185642" y="2479966"/>
        <a:ext cx="1514303" cy="516500"/>
      </dsp:txXfrm>
    </dsp:sp>
    <dsp:sp modelId="{E94E0BA5-F83B-4A03-9F36-9A2467FEF5DD}">
      <dsp:nvSpPr>
        <dsp:cNvPr id="0" name=""/>
        <dsp:cNvSpPr/>
      </dsp:nvSpPr>
      <dsp:spPr>
        <a:xfrm rot="20549410">
          <a:off x="3700987" y="2621433"/>
          <a:ext cx="648630" cy="38414"/>
        </a:xfrm>
        <a:custGeom>
          <a:avLst/>
          <a:gdLst/>
          <a:ahLst/>
          <a:cxnLst/>
          <a:rect l="0" t="0" r="0" b="0"/>
          <a:pathLst>
            <a:path>
              <a:moveTo>
                <a:pt x="0" y="19207"/>
              </a:moveTo>
              <a:lnTo>
                <a:pt x="648630" y="19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09086" y="2624424"/>
        <a:ext cx="32431" cy="32431"/>
      </dsp:txXfrm>
    </dsp:sp>
    <dsp:sp modelId="{691D5322-5427-45F5-9381-4840F5E9EEFA}">
      <dsp:nvSpPr>
        <dsp:cNvPr id="0" name=""/>
        <dsp:cNvSpPr/>
      </dsp:nvSpPr>
      <dsp:spPr>
        <a:xfrm>
          <a:off x="4334590" y="2405902"/>
          <a:ext cx="1546441" cy="274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NPI</a:t>
          </a:r>
        </a:p>
      </dsp:txBody>
      <dsp:txXfrm>
        <a:off x="4342625" y="2413937"/>
        <a:ext cx="1530371" cy="258253"/>
      </dsp:txXfrm>
    </dsp:sp>
    <dsp:sp modelId="{986BD11A-1379-4D88-BA3A-3EDB2BF8B6C7}">
      <dsp:nvSpPr>
        <dsp:cNvPr id="0" name=""/>
        <dsp:cNvSpPr/>
      </dsp:nvSpPr>
      <dsp:spPr>
        <a:xfrm rot="1050590">
          <a:off x="3700987" y="2816586"/>
          <a:ext cx="648630" cy="38414"/>
        </a:xfrm>
        <a:custGeom>
          <a:avLst/>
          <a:gdLst/>
          <a:ahLst/>
          <a:cxnLst/>
          <a:rect l="0" t="0" r="0" b="0"/>
          <a:pathLst>
            <a:path>
              <a:moveTo>
                <a:pt x="0" y="19207"/>
              </a:moveTo>
              <a:lnTo>
                <a:pt x="648630" y="19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09086" y="2819577"/>
        <a:ext cx="32431" cy="32431"/>
      </dsp:txXfrm>
    </dsp:sp>
    <dsp:sp modelId="{D32AB10D-05B7-421F-8773-A71599980EF2}">
      <dsp:nvSpPr>
        <dsp:cNvPr id="0" name=""/>
        <dsp:cNvSpPr/>
      </dsp:nvSpPr>
      <dsp:spPr>
        <a:xfrm>
          <a:off x="4334590" y="2796208"/>
          <a:ext cx="1546441" cy="274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TIN/TIN Type</a:t>
          </a:r>
        </a:p>
      </dsp:txBody>
      <dsp:txXfrm>
        <a:off x="4342625" y="2804243"/>
        <a:ext cx="1530371" cy="2582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BE6BFE-3CFF-4C6C-9E53-184BBC69E5E5}" type="datetimeFigureOut">
              <a:rPr lang="en-US" smtClean="0"/>
              <a:t>6/29/23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88375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5C1D3-7D3C-7345-81B7-83ECE6346BB3}" type="datetimeFigureOut">
              <a:rPr lang="en-US" smtClean="0"/>
              <a:t>6/29/23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38505-BB72-D04B-9DD4-A82E2BFC5914}" type="slidenum">
              <a:rPr lang="en-US" smtClean="0"/>
              <a:t>‹#›</a:t>
            </a:fld>
            <a:endParaRPr lang="en-US"/>
          </a:p>
        </p:txBody>
      </p:sp>
    </p:spTree>
    <p:extLst>
      <p:ext uri="{BB962C8B-B14F-4D97-AF65-F5344CB8AC3E}">
        <p14:creationId xmlns:p14="http://schemas.microsoft.com/office/powerpoint/2010/main" val="1717100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295DB-5BC7-4E0A-9734-455672875B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5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APC – Ambulatory Payment Classifications by CMS (similar</a:t>
            </a:r>
            <a:r>
              <a:rPr lang="en-US" baseline="0" dirty="0"/>
              <a:t> concept as DRG for inpatient)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procedure could have very different rates at hospital vs. ASC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Physician rate differs</a:t>
            </a:r>
            <a:r>
              <a:rPr lang="en-US" baseline="0" dirty="0"/>
              <a:t> by facility vs. office setting. CMS Physician Fee Schedule Lookup Tool is available to public.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295DB-5BC7-4E0A-9734-455672875B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333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Section Header">
    <p:bg>
      <p:bgPr>
        <a:solidFill>
          <a:schemeClr val="tx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823ECDF0-EB8F-5AEC-CF20-8B0739CBF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8" y="0"/>
            <a:ext cx="12158512" cy="687694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7852" y="672871"/>
            <a:ext cx="1907198" cy="597130"/>
          </a:xfrm>
          <a:prstGeom prst="rect">
            <a:avLst/>
          </a:prstGeom>
        </p:spPr>
      </p:pic>
      <p:sp>
        <p:nvSpPr>
          <p:cNvPr id="9" name="Google Shape;12;p7">
            <a:extLst>
              <a:ext uri="{FF2B5EF4-FFF2-40B4-BE49-F238E27FC236}">
                <a16:creationId xmlns:a16="http://schemas.microsoft.com/office/drawing/2014/main" id="{FFC598CC-3607-6449-BBAC-8801B219AC91}"/>
              </a:ext>
            </a:extLst>
          </p:cNvPr>
          <p:cNvSpPr txBox="1">
            <a:spLocks noGrp="1"/>
          </p:cNvSpPr>
          <p:nvPr>
            <p:ph type="dt" idx="2"/>
          </p:nvPr>
        </p:nvSpPr>
        <p:spPr>
          <a:xfrm>
            <a:off x="9366233"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10" name="Google Shape;13;p7">
            <a:extLst>
              <a:ext uri="{FF2B5EF4-FFF2-40B4-BE49-F238E27FC236}">
                <a16:creationId xmlns:a16="http://schemas.microsoft.com/office/drawing/2014/main" id="{645C2BB6-EC84-984C-976E-5B6DC56DC5F8}"/>
              </a:ext>
            </a:extLst>
          </p:cNvPr>
          <p:cNvSpPr txBox="1">
            <a:spLocks noGrp="1"/>
          </p:cNvSpPr>
          <p:nvPr>
            <p:ph type="sldNum" idx="4"/>
          </p:nvPr>
        </p:nvSpPr>
        <p:spPr>
          <a:xfrm>
            <a:off x="11245265"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
        <p:nvSpPr>
          <p:cNvPr id="6" name="Title 1">
            <a:extLst>
              <a:ext uri="{FF2B5EF4-FFF2-40B4-BE49-F238E27FC236}">
                <a16:creationId xmlns:a16="http://schemas.microsoft.com/office/drawing/2014/main" id="{F930BDA7-A8D2-2A46-9C1D-5609777B6048}"/>
              </a:ext>
            </a:extLst>
          </p:cNvPr>
          <p:cNvSpPr>
            <a:spLocks noGrp="1"/>
          </p:cNvSpPr>
          <p:nvPr>
            <p:ph type="title" hasCustomPrompt="1"/>
          </p:nvPr>
        </p:nvSpPr>
        <p:spPr>
          <a:xfrm>
            <a:off x="720676" y="1270001"/>
            <a:ext cx="10767024" cy="2105341"/>
          </a:xfrm>
          <a:prstGeom prst="rect">
            <a:avLst/>
          </a:prstGeom>
        </p:spPr>
        <p:txBody>
          <a:bodyPr anchor="b">
            <a:noAutofit/>
          </a:bodyPr>
          <a:lstStyle>
            <a:lvl1pPr>
              <a:defRPr sz="50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26471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276212" y="82496"/>
            <a:ext cx="9879467" cy="1062149"/>
          </a:xfrm>
        </p:spPr>
        <p:txBody>
          <a:bodyPr/>
          <a:lstStyle>
            <a:lvl1pPr>
              <a:defRPr/>
            </a:lvl1pPr>
          </a:lstStyle>
          <a:p>
            <a:r>
              <a:rPr lang="en-US"/>
              <a:t>Title</a:t>
            </a:r>
          </a:p>
        </p:txBody>
      </p:sp>
      <p:sp>
        <p:nvSpPr>
          <p:cNvPr id="3" name="Content Placeholder 2"/>
          <p:cNvSpPr>
            <a:spLocks noGrp="1"/>
          </p:cNvSpPr>
          <p:nvPr>
            <p:ph sz="half" idx="1"/>
          </p:nvPr>
        </p:nvSpPr>
        <p:spPr>
          <a:xfrm>
            <a:off x="1097279" y="1407780"/>
            <a:ext cx="4937760" cy="4835137"/>
          </a:xfrm>
        </p:spPr>
        <p:txBody>
          <a:bodyPr/>
          <a:lstStyle>
            <a:lvl1pPr indent="-18288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407781"/>
            <a:ext cx="4937760" cy="4835137"/>
          </a:xfrm>
        </p:spPr>
        <p:txBody>
          <a:bodyPr/>
          <a:lstStyle>
            <a:lvl1pPr indent="-18288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3/15/2019</a:t>
            </a:r>
          </a:p>
        </p:txBody>
      </p:sp>
      <p:sp>
        <p:nvSpPr>
          <p:cNvPr id="6" name="Footer Placeholder 5"/>
          <p:cNvSpPr>
            <a:spLocks noGrp="1"/>
          </p:cNvSpPr>
          <p:nvPr>
            <p:ph type="ftr" sz="quarter" idx="11"/>
          </p:nvPr>
        </p:nvSpPr>
        <p:spPr/>
        <p:txBody>
          <a:bodyPr/>
          <a:lstStyle/>
          <a:p>
            <a:r>
              <a:rPr lang="fr-FR"/>
              <a:t>Lewis &amp; Ellis, Inc. • Actuaries &amp; Consultants</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2634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278186" y="82496"/>
            <a:ext cx="9879467" cy="1101407"/>
          </a:xfrm>
        </p:spPr>
        <p:txBody>
          <a:bodyPr/>
          <a:lstStyle>
            <a:lvl1pPr>
              <a:defRPr/>
            </a:lvl1pPr>
          </a:lstStyle>
          <a:p>
            <a:r>
              <a:rPr lang="en-US"/>
              <a:t>Title</a:t>
            </a:r>
          </a:p>
        </p:txBody>
      </p:sp>
      <p:sp>
        <p:nvSpPr>
          <p:cNvPr id="3" name="Text Placeholder 2"/>
          <p:cNvSpPr>
            <a:spLocks noGrp="1"/>
          </p:cNvSpPr>
          <p:nvPr>
            <p:ph type="body" idx="1" hasCustomPrompt="1"/>
          </p:nvPr>
        </p:nvSpPr>
        <p:spPr>
          <a:xfrm>
            <a:off x="1097280" y="1360147"/>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4" name="Content Placeholder 3"/>
          <p:cNvSpPr>
            <a:spLocks noGrp="1"/>
          </p:cNvSpPr>
          <p:nvPr>
            <p:ph sz="half" idx="2"/>
          </p:nvPr>
        </p:nvSpPr>
        <p:spPr>
          <a:xfrm>
            <a:off x="1097280" y="2096429"/>
            <a:ext cx="4937760" cy="4159646"/>
          </a:xfrm>
        </p:spPr>
        <p:txBody>
          <a:bodyPr/>
          <a:lstStyle>
            <a:lvl1pPr indent="-18288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217920" y="1360147"/>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6" name="Content Placeholder 5"/>
          <p:cNvSpPr>
            <a:spLocks noGrp="1"/>
          </p:cNvSpPr>
          <p:nvPr>
            <p:ph sz="quarter" idx="4"/>
          </p:nvPr>
        </p:nvSpPr>
        <p:spPr>
          <a:xfrm>
            <a:off x="6217920" y="2096429"/>
            <a:ext cx="4937760" cy="4159646"/>
          </a:xfrm>
        </p:spPr>
        <p:txBody>
          <a:bodyPr/>
          <a:lstStyle>
            <a:lvl1pPr indent="-18288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3/15/2019</a:t>
            </a:r>
          </a:p>
        </p:txBody>
      </p:sp>
      <p:sp>
        <p:nvSpPr>
          <p:cNvPr id="8" name="Footer Placeholder 7"/>
          <p:cNvSpPr>
            <a:spLocks noGrp="1"/>
          </p:cNvSpPr>
          <p:nvPr>
            <p:ph type="ftr" sz="quarter" idx="11"/>
          </p:nvPr>
        </p:nvSpPr>
        <p:spPr/>
        <p:txBody>
          <a:bodyPr/>
          <a:lstStyle/>
          <a:p>
            <a:r>
              <a:rPr lang="fr-FR"/>
              <a:t>Lewis &amp; Ellis, Inc. • Actuaries &amp; Consultants</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3319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6212" y="82496"/>
            <a:ext cx="9879467" cy="1062150"/>
          </a:xfrm>
        </p:spPr>
        <p:txBody>
          <a:bodyPr/>
          <a:lstStyle>
            <a:lvl1pPr>
              <a:defRPr/>
            </a:lvl1pPr>
          </a:lstStyle>
          <a:p>
            <a:r>
              <a:rPr lang="en-US"/>
              <a:t>Title </a:t>
            </a:r>
          </a:p>
        </p:txBody>
      </p:sp>
      <p:sp>
        <p:nvSpPr>
          <p:cNvPr id="3" name="Date Placeholder 2"/>
          <p:cNvSpPr>
            <a:spLocks noGrp="1"/>
          </p:cNvSpPr>
          <p:nvPr>
            <p:ph type="dt" sz="half" idx="10"/>
          </p:nvPr>
        </p:nvSpPr>
        <p:spPr/>
        <p:txBody>
          <a:bodyPr/>
          <a:lstStyle/>
          <a:p>
            <a:r>
              <a:rPr lang="en-US"/>
              <a:t>3/15/2019</a:t>
            </a:r>
          </a:p>
        </p:txBody>
      </p:sp>
      <p:sp>
        <p:nvSpPr>
          <p:cNvPr id="4" name="Footer Placeholder 3"/>
          <p:cNvSpPr>
            <a:spLocks noGrp="1"/>
          </p:cNvSpPr>
          <p:nvPr>
            <p:ph type="ftr" sz="quarter" idx="11"/>
          </p:nvPr>
        </p:nvSpPr>
        <p:spPr/>
        <p:txBody>
          <a:bodyPr/>
          <a:lstStyle/>
          <a:p>
            <a:r>
              <a:rPr lang="fr-FR"/>
              <a:t>Lewis &amp; Ellis, Inc. • Actuaries &amp; Consultants</a:t>
            </a:r>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11927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3/15/2019</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fr-FR"/>
              <a:t>Lewis &amp; Ellis, Inc. • Actuaries &amp; Consultants</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pic>
        <p:nvPicPr>
          <p:cNvPr id="11" name="Picture 10">
            <a:extLst>
              <a:ext uri="{FF2B5EF4-FFF2-40B4-BE49-F238E27FC236}">
                <a16:creationId xmlns:a16="http://schemas.microsoft.com/office/drawing/2014/main" id="{EE899AF8-3DF1-42ED-B382-2A978AD73047}"/>
              </a:ext>
            </a:extLst>
          </p:cNvPr>
          <p:cNvPicPr>
            <a:picLocks noChangeAspect="1"/>
          </p:cNvPicPr>
          <p:nvPr userDrawn="1"/>
        </p:nvPicPr>
        <p:blipFill>
          <a:blip r:embed="rId2"/>
          <a:stretch>
            <a:fillRect/>
          </a:stretch>
        </p:blipFill>
        <p:spPr>
          <a:xfrm>
            <a:off x="128016" y="82296"/>
            <a:ext cx="1060704" cy="1060704"/>
          </a:xfrm>
          <a:prstGeom prst="rect">
            <a:avLst/>
          </a:prstGeom>
        </p:spPr>
      </p:pic>
    </p:spTree>
    <p:extLst>
      <p:ext uri="{BB962C8B-B14F-4D97-AF65-F5344CB8AC3E}">
        <p14:creationId xmlns:p14="http://schemas.microsoft.com/office/powerpoint/2010/main" val="427882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3600" b="0">
                <a:solidFill>
                  <a:srgbClr val="FFFFFF"/>
                </a:solidFill>
              </a:defRPr>
            </a:lvl1pPr>
          </a:lstStyle>
          <a:p>
            <a:r>
              <a:rPr lang="en-US"/>
              <a:t>Title </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Subtitle</a:t>
            </a:r>
          </a:p>
        </p:txBody>
      </p:sp>
      <p:sp>
        <p:nvSpPr>
          <p:cNvPr id="5" name="Date Placeholder 4"/>
          <p:cNvSpPr>
            <a:spLocks noGrp="1"/>
          </p:cNvSpPr>
          <p:nvPr>
            <p:ph type="dt" sz="half" idx="10"/>
          </p:nvPr>
        </p:nvSpPr>
        <p:spPr>
          <a:xfrm>
            <a:off x="9554705" y="6459785"/>
            <a:ext cx="1738135" cy="365125"/>
          </a:xfrm>
        </p:spPr>
        <p:txBody>
          <a:bodyPr/>
          <a:lstStyle>
            <a:lvl1pPr algn="r">
              <a:defRPr b="1">
                <a:solidFill>
                  <a:srgbClr val="132E75"/>
                </a:solidFill>
              </a:defRPr>
            </a:lvl1pPr>
          </a:lstStyle>
          <a:p>
            <a:r>
              <a:rPr lang="en-US"/>
              <a:t>3/15/2019</a:t>
            </a:r>
          </a:p>
        </p:txBody>
      </p:sp>
      <p:sp>
        <p:nvSpPr>
          <p:cNvPr id="6" name="Footer Placeholder 5"/>
          <p:cNvSpPr>
            <a:spLocks noGrp="1"/>
          </p:cNvSpPr>
          <p:nvPr>
            <p:ph type="ftr" sz="quarter" idx="11"/>
          </p:nvPr>
        </p:nvSpPr>
        <p:spPr>
          <a:xfrm>
            <a:off x="4203915" y="6459785"/>
            <a:ext cx="4648200" cy="365125"/>
          </a:xfrm>
        </p:spPr>
        <p:txBody>
          <a:bodyPr/>
          <a:lstStyle>
            <a:lvl1pPr algn="l">
              <a:defRPr b="1">
                <a:solidFill>
                  <a:srgbClr val="132E75"/>
                </a:solidFill>
              </a:defRPr>
            </a:lvl1pPr>
          </a:lstStyle>
          <a:p>
            <a:r>
              <a:rPr lang="fr-FR"/>
              <a:t>Lewis &amp; Ellis, Inc. • Actuaries &amp; Consultants</a:t>
            </a:r>
            <a:endParaRPr lang="en-US"/>
          </a:p>
        </p:txBody>
      </p:sp>
      <p:sp>
        <p:nvSpPr>
          <p:cNvPr id="7" name="Slide Number Placeholder 6"/>
          <p:cNvSpPr>
            <a:spLocks noGrp="1"/>
          </p:cNvSpPr>
          <p:nvPr>
            <p:ph type="sldNum" sz="quarter" idx="12"/>
          </p:nvPr>
        </p:nvSpPr>
        <p:spPr/>
        <p:txBody>
          <a:bodyPr/>
          <a:lstStyle>
            <a:lvl1pPr>
              <a:defRPr>
                <a:solidFill>
                  <a:srgbClr val="132E75"/>
                </a:solidFill>
              </a:defRPr>
            </a:lvl1pPr>
          </a:lstStyle>
          <a:p>
            <a:fld id="{4FAB73BC-B049-4115-A692-8D63A059BFB8}" type="slidenum">
              <a:rPr lang="en-US" smtClean="0"/>
              <a:pPr/>
              <a:t>‹#›</a:t>
            </a:fld>
            <a:endParaRPr lang="en-US"/>
          </a:p>
        </p:txBody>
      </p:sp>
      <p:pic>
        <p:nvPicPr>
          <p:cNvPr id="11" name="Picture 10">
            <a:extLst>
              <a:ext uri="{FF2B5EF4-FFF2-40B4-BE49-F238E27FC236}">
                <a16:creationId xmlns:a16="http://schemas.microsoft.com/office/drawing/2014/main" id="{4771FF2A-55E8-4FDF-9A24-129FDCEFBE7F}"/>
              </a:ext>
            </a:extLst>
          </p:cNvPr>
          <p:cNvPicPr>
            <a:picLocks noChangeAspect="1"/>
          </p:cNvPicPr>
          <p:nvPr userDrawn="1"/>
        </p:nvPicPr>
        <p:blipFill>
          <a:blip r:embed="rId2"/>
          <a:stretch>
            <a:fillRect/>
          </a:stretch>
        </p:blipFill>
        <p:spPr>
          <a:xfrm>
            <a:off x="128016" y="82296"/>
            <a:ext cx="1060704" cy="1060704"/>
          </a:xfrm>
          <a:prstGeom prst="rect">
            <a:avLst/>
          </a:prstGeom>
        </p:spPr>
      </p:pic>
    </p:spTree>
    <p:extLst>
      <p:ext uri="{BB962C8B-B14F-4D97-AF65-F5344CB8AC3E}">
        <p14:creationId xmlns:p14="http://schemas.microsoft.com/office/powerpoint/2010/main" val="58023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Title</a:t>
            </a:r>
          </a:p>
        </p:txBody>
      </p:sp>
      <p:sp>
        <p:nvSpPr>
          <p:cNvPr id="3" name="Picture Placeholder 2"/>
          <p:cNvSpPr>
            <a:spLocks noGrp="1" noChangeAspect="1"/>
          </p:cNvSpPr>
          <p:nvPr>
            <p:ph type="pic" idx="1"/>
          </p:nvPr>
        </p:nvSpPr>
        <p:spPr>
          <a:xfrm>
            <a:off x="15" y="1184563"/>
            <a:ext cx="12191985" cy="3730512"/>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3/15/2019</a:t>
            </a:r>
          </a:p>
        </p:txBody>
      </p:sp>
      <p:sp>
        <p:nvSpPr>
          <p:cNvPr id="6" name="Footer Placeholder 5"/>
          <p:cNvSpPr>
            <a:spLocks noGrp="1"/>
          </p:cNvSpPr>
          <p:nvPr>
            <p:ph type="ftr" sz="quarter" idx="11"/>
          </p:nvPr>
        </p:nvSpPr>
        <p:spPr/>
        <p:txBody>
          <a:bodyPr/>
          <a:lstStyle/>
          <a:p>
            <a:r>
              <a:rPr lang="fr-FR"/>
              <a:t>Lewis &amp; Ellis, Inc. • Actuaries &amp; Consultants</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pic>
        <p:nvPicPr>
          <p:cNvPr id="11" name="Picture 10">
            <a:extLst>
              <a:ext uri="{FF2B5EF4-FFF2-40B4-BE49-F238E27FC236}">
                <a16:creationId xmlns:a16="http://schemas.microsoft.com/office/drawing/2014/main" id="{15447263-FB40-46D4-8DF0-BDD3D230EF00}"/>
              </a:ext>
            </a:extLst>
          </p:cNvPr>
          <p:cNvPicPr>
            <a:picLocks noChangeAspect="1"/>
          </p:cNvPicPr>
          <p:nvPr userDrawn="1"/>
        </p:nvPicPr>
        <p:blipFill>
          <a:blip r:embed="rId3"/>
          <a:stretch>
            <a:fillRect/>
          </a:stretch>
        </p:blipFill>
        <p:spPr>
          <a:xfrm>
            <a:off x="128016" y="82296"/>
            <a:ext cx="1060704" cy="1060704"/>
          </a:xfrm>
          <a:prstGeom prst="rect">
            <a:avLst/>
          </a:prstGeom>
        </p:spPr>
      </p:pic>
    </p:spTree>
    <p:extLst>
      <p:ext uri="{BB962C8B-B14F-4D97-AF65-F5344CB8AC3E}">
        <p14:creationId xmlns:p14="http://schemas.microsoft.com/office/powerpoint/2010/main" val="178100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76212" y="82496"/>
            <a:ext cx="9879467" cy="1055571"/>
          </a:xfrm>
        </p:spPr>
        <p:txBody>
          <a:bodyPr/>
          <a:lstStyle/>
          <a:p>
            <a:r>
              <a:rPr lang="en-US"/>
              <a:t>Click to edit Master title style</a:t>
            </a:r>
          </a:p>
        </p:txBody>
      </p:sp>
      <p:sp>
        <p:nvSpPr>
          <p:cNvPr id="3" name="Vertical Text Placeholder 2"/>
          <p:cNvSpPr>
            <a:spLocks noGrp="1"/>
          </p:cNvSpPr>
          <p:nvPr>
            <p:ph type="body" orient="vert" idx="1"/>
          </p:nvPr>
        </p:nvSpPr>
        <p:spPr>
          <a:xfrm>
            <a:off x="1097280" y="1946471"/>
            <a:ext cx="10058400" cy="402336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3/15/2019</a:t>
            </a:r>
          </a:p>
        </p:txBody>
      </p:sp>
      <p:sp>
        <p:nvSpPr>
          <p:cNvPr id="5" name="Footer Placeholder 4"/>
          <p:cNvSpPr>
            <a:spLocks noGrp="1"/>
          </p:cNvSpPr>
          <p:nvPr>
            <p:ph type="ftr" sz="quarter" idx="11"/>
          </p:nvPr>
        </p:nvSpPr>
        <p:spPr/>
        <p:txBody>
          <a:bodyPr/>
          <a:lstStyle/>
          <a:p>
            <a:r>
              <a:rPr lang="fr-FR"/>
              <a:t>Lewis &amp; Ellis, Inc. • Actuaries &amp; Consultants</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3781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8724900" y="82296"/>
            <a:ext cx="2628900" cy="6089903"/>
          </a:xfrm>
        </p:spPr>
        <p:txBody>
          <a:bodyPr vert="eaVert"/>
          <a:lstStyle>
            <a:lvl1pPr>
              <a:defRPr/>
            </a:lvl1pPr>
          </a:lstStyle>
          <a:p>
            <a:r>
              <a:rPr lang="en-US"/>
              <a:t>Title</a:t>
            </a:r>
          </a:p>
        </p:txBody>
      </p:sp>
      <p:sp>
        <p:nvSpPr>
          <p:cNvPr id="3" name="Vertical Text Placeholder 2"/>
          <p:cNvSpPr>
            <a:spLocks noGrp="1"/>
          </p:cNvSpPr>
          <p:nvPr>
            <p:ph type="body" orient="vert" idx="1"/>
          </p:nvPr>
        </p:nvSpPr>
        <p:spPr>
          <a:xfrm>
            <a:off x="838200" y="82296"/>
            <a:ext cx="7734300" cy="608990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3/15/2019</a:t>
            </a:r>
          </a:p>
        </p:txBody>
      </p:sp>
      <p:sp>
        <p:nvSpPr>
          <p:cNvPr id="5" name="Footer Placeholder 4"/>
          <p:cNvSpPr>
            <a:spLocks noGrp="1"/>
          </p:cNvSpPr>
          <p:nvPr>
            <p:ph type="ftr" sz="quarter" idx="11"/>
          </p:nvPr>
        </p:nvSpPr>
        <p:spPr/>
        <p:txBody>
          <a:bodyPr/>
          <a:lstStyle/>
          <a:p>
            <a:r>
              <a:rPr lang="fr-FR"/>
              <a:t>Lewis &amp; Ellis, Inc. • Actuaries &amp; Consultants</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pic>
        <p:nvPicPr>
          <p:cNvPr id="12" name="Picture 11">
            <a:extLst>
              <a:ext uri="{FF2B5EF4-FFF2-40B4-BE49-F238E27FC236}">
                <a16:creationId xmlns:a16="http://schemas.microsoft.com/office/drawing/2014/main" id="{605F2B54-E135-4B87-BEC7-C9BE14C2299E}"/>
              </a:ext>
            </a:extLst>
          </p:cNvPr>
          <p:cNvPicPr>
            <a:picLocks noChangeAspect="1"/>
          </p:cNvPicPr>
          <p:nvPr userDrawn="1"/>
        </p:nvPicPr>
        <p:blipFill>
          <a:blip r:embed="rId2"/>
          <a:stretch>
            <a:fillRect/>
          </a:stretch>
        </p:blipFill>
        <p:spPr>
          <a:xfrm>
            <a:off x="128016" y="82296"/>
            <a:ext cx="1060704" cy="1060704"/>
          </a:xfrm>
          <a:prstGeom prst="rect">
            <a:avLst/>
          </a:prstGeom>
        </p:spPr>
      </p:pic>
    </p:spTree>
    <p:extLst>
      <p:ext uri="{BB962C8B-B14F-4D97-AF65-F5344CB8AC3E}">
        <p14:creationId xmlns:p14="http://schemas.microsoft.com/office/powerpoint/2010/main" val="3385842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85AF-3422-4A76-A962-41495D6E3AF5}"/>
              </a:ext>
            </a:extLst>
          </p:cNvPr>
          <p:cNvSpPr>
            <a:spLocks noGrp="1"/>
          </p:cNvSpPr>
          <p:nvPr>
            <p:ph type="title"/>
          </p:nvPr>
        </p:nvSpPr>
        <p:spPr>
          <a:xfrm>
            <a:off x="1282790" y="82496"/>
            <a:ext cx="9872889" cy="10621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3F07F2BC-CFA7-482E-B9C1-7D5C63BFDE45}"/>
              </a:ext>
            </a:extLst>
          </p:cNvPr>
          <p:cNvSpPr>
            <a:spLocks noGrp="1"/>
          </p:cNvSpPr>
          <p:nvPr>
            <p:ph type="dt" sz="half" idx="10"/>
          </p:nvPr>
        </p:nvSpPr>
        <p:spPr/>
        <p:txBody>
          <a:bodyPr/>
          <a:lstStyle/>
          <a:p>
            <a:r>
              <a:rPr lang="en-US"/>
              <a:t>3/15/2019</a:t>
            </a:r>
          </a:p>
        </p:txBody>
      </p:sp>
      <p:sp>
        <p:nvSpPr>
          <p:cNvPr id="4" name="Footer Placeholder 3">
            <a:extLst>
              <a:ext uri="{FF2B5EF4-FFF2-40B4-BE49-F238E27FC236}">
                <a16:creationId xmlns:a16="http://schemas.microsoft.com/office/drawing/2014/main" id="{45698DE1-6B0B-4755-8404-0ED6E4D1D68D}"/>
              </a:ext>
            </a:extLst>
          </p:cNvPr>
          <p:cNvSpPr>
            <a:spLocks noGrp="1"/>
          </p:cNvSpPr>
          <p:nvPr>
            <p:ph type="ftr" sz="quarter" idx="11"/>
          </p:nvPr>
        </p:nvSpPr>
        <p:spPr/>
        <p:txBody>
          <a:bodyPr/>
          <a:lstStyle/>
          <a:p>
            <a:r>
              <a:rPr lang="fr-FR"/>
              <a:t>Lewis &amp; Ellis, Inc. • Actuaries &amp; Consultants</a:t>
            </a:r>
            <a:endParaRPr lang="en-US"/>
          </a:p>
        </p:txBody>
      </p:sp>
      <p:sp>
        <p:nvSpPr>
          <p:cNvPr id="5" name="Slide Number Placeholder 4">
            <a:extLst>
              <a:ext uri="{FF2B5EF4-FFF2-40B4-BE49-F238E27FC236}">
                <a16:creationId xmlns:a16="http://schemas.microsoft.com/office/drawing/2014/main" id="{9A988282-F5FD-49C0-B7A2-557873D3EB1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80937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7" name="Content Placeholder 6"/>
          <p:cNvSpPr>
            <a:spLocks noGrp="1"/>
          </p:cNvSpPr>
          <p:nvPr>
            <p:ph sz="quarter" idx="12"/>
          </p:nvPr>
        </p:nvSpPr>
        <p:spPr>
          <a:xfrm>
            <a:off x="838200" y="1610469"/>
            <a:ext cx="10515600"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oogle Shape;12;p7">
            <a:extLst>
              <a:ext uri="{FF2B5EF4-FFF2-40B4-BE49-F238E27FC236}">
                <a16:creationId xmlns:a16="http://schemas.microsoft.com/office/drawing/2014/main" id="{6F489052-5858-2A47-929D-39278E5EA1B6}"/>
              </a:ext>
            </a:extLst>
          </p:cNvPr>
          <p:cNvSpPr txBox="1">
            <a:spLocks noGrp="1"/>
          </p:cNvSpPr>
          <p:nvPr>
            <p:ph type="dt" idx="2"/>
          </p:nvPr>
        </p:nvSpPr>
        <p:spPr>
          <a:xfrm>
            <a:off x="3974533"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10" name="Google Shape;13;p7">
            <a:extLst>
              <a:ext uri="{FF2B5EF4-FFF2-40B4-BE49-F238E27FC236}">
                <a16:creationId xmlns:a16="http://schemas.microsoft.com/office/drawing/2014/main" id="{F03A8BFD-CAA9-7D45-925B-4B81127FB1F7}"/>
              </a:ext>
            </a:extLst>
          </p:cNvPr>
          <p:cNvSpPr txBox="1">
            <a:spLocks noGrp="1"/>
          </p:cNvSpPr>
          <p:nvPr>
            <p:ph type="sldNum" idx="4"/>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6" name="Picture 5">
            <a:extLst>
              <a:ext uri="{FF2B5EF4-FFF2-40B4-BE49-F238E27FC236}">
                <a16:creationId xmlns:a16="http://schemas.microsoft.com/office/drawing/2014/main" id="{EBD3DFE0-6CA8-EC41-B2C8-ED5D8E3F01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947" y="6470178"/>
            <a:ext cx="916048" cy="286807"/>
          </a:xfrm>
          <a:prstGeom prst="rect">
            <a:avLst/>
          </a:prstGeom>
        </p:spPr>
      </p:pic>
    </p:spTree>
    <p:extLst>
      <p:ext uri="{BB962C8B-B14F-4D97-AF65-F5344CB8AC3E}">
        <p14:creationId xmlns:p14="http://schemas.microsoft.com/office/powerpoint/2010/main" val="339701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lvl1pPr marL="0" indent="0" algn="ctr" rtl="0">
              <a:lnSpc>
                <a:spcPct val="90000"/>
              </a:lnSpc>
              <a:spcBef>
                <a:spcPts val="0"/>
              </a:spcBef>
              <a:spcAft>
                <a:spcPts val="0"/>
              </a:spcAft>
              <a:buClr>
                <a:schemeClr val="dk1"/>
              </a:buClr>
              <a:buSzPts val="2400"/>
              <a:buNone/>
              <a:defRPr>
                <a:latin typeface="+mn-lt"/>
              </a:defRPr>
            </a:lvl1pPr>
          </a:lstStyle>
          <a:p>
            <a:pPr marL="0" lvl="0" indent="0" algn="ctr" rtl="0">
              <a:lnSpc>
                <a:spcPct val="90000"/>
              </a:lnSpc>
              <a:spcBef>
                <a:spcPts val="0"/>
              </a:spcBef>
              <a:spcAft>
                <a:spcPts val="0"/>
              </a:spcAft>
              <a:buClr>
                <a:schemeClr val="dk1"/>
              </a:buClr>
              <a:buSzPts val="2400"/>
              <a:buNone/>
            </a:pPr>
            <a:r>
              <a:rPr lang="en-US" sz="4000" b="1" dirty="0"/>
              <a:t>SOA Antitrust Compliance Guidelines</a:t>
            </a:r>
            <a:endParaRPr lang="en-US" sz="4000" dirty="0"/>
          </a:p>
        </p:txBody>
      </p:sp>
      <p:sp>
        <p:nvSpPr>
          <p:cNvPr id="3" name="TextBox 2">
            <a:extLst>
              <a:ext uri="{FF2B5EF4-FFF2-40B4-BE49-F238E27FC236}">
                <a16:creationId xmlns:a16="http://schemas.microsoft.com/office/drawing/2014/main" id="{A1D2E6CD-5A5E-7942-8BFF-ED585A1E3A2B}"/>
              </a:ext>
            </a:extLst>
          </p:cNvPr>
          <p:cNvSpPr txBox="1"/>
          <p:nvPr userDrawn="1"/>
        </p:nvSpPr>
        <p:spPr>
          <a:xfrm>
            <a:off x="838200" y="1727200"/>
            <a:ext cx="10515600" cy="4154984"/>
          </a:xfrm>
          <a:prstGeom prst="rect">
            <a:avLst/>
          </a:prstGeom>
          <a:noFill/>
        </p:spPr>
        <p:txBody>
          <a:bodyPr wrap="square" rtlCol="0">
            <a:spAutoFit/>
          </a:bodyPr>
          <a:lstStyle/>
          <a:p>
            <a:r>
              <a:rPr lang="en-US" sz="1100" kern="1200" dirty="0">
                <a:solidFill>
                  <a:schemeClr val="tx1"/>
                </a:solidFill>
                <a:effectLst/>
                <a:latin typeface="+mn-lt"/>
                <a:ea typeface="+mn-ea"/>
                <a:cs typeface="+mn-cs"/>
              </a:rPr>
              <a:t>Active participation in the Society of Actuaries is an important aspect of membership.  While the positive contributions of professional societies and associations are well-recognized and encouraged, association activities are vulnerable to close antitrust scrutiny.  By their very nature, associations bring together industry competitors and other market participants.  </a:t>
            </a:r>
          </a:p>
          <a:p>
            <a:r>
              <a:rPr lang="en-US" sz="1100" kern="1200" dirty="0">
                <a:solidFill>
                  <a:schemeClr val="tx1"/>
                </a:solidFill>
                <a:effectLst/>
                <a:latin typeface="+mn-lt"/>
                <a:ea typeface="+mn-ea"/>
                <a:cs typeface="+mn-cs"/>
              </a:rPr>
              <a:t>The United States antitrust laws aim to protect consumers by preserving the free economy and prohibiting anti-competitive business practices; they promote competition.  There are both state and federal antitrust laws, although state antitrust laws closely follow federal law.  The Sherman Act, is the primary U.S. antitrust law pertaining to association activities.   The Sherman Act prohibits every contract, combination or conspiracy that places an unreasonable restraint on trade.  There are, however, some activities that are illegal under all circumstances, such as price fixing, market allocation and collusive bidding.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There is no safe harbor under the antitrust law for professional association activities.  Therefore, association meeting participants should refrain from discussing any activity that could potentially be construed as having an anti-competitive effect. Discussions relating to product or service pricing, market allocations, membership restrictions, product standardization or other conditions on trade could arguably be perceived as a restraint on trade and may expose the SOA and its members to antitrust enforcement procedures.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While participating in all SOA in person meetings, webinars, teleconferences or side discussions, you should avoid discussing competitively sensitive information with competitors and follow these guidelines:</a:t>
            </a:r>
          </a:p>
          <a:p>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 not</a:t>
            </a:r>
            <a:r>
              <a:rPr lang="en-US" sz="1100" kern="1200" dirty="0">
                <a:solidFill>
                  <a:schemeClr val="tx1"/>
                </a:solidFill>
                <a:effectLst/>
                <a:latin typeface="+mn-lt"/>
                <a:ea typeface="+mn-ea"/>
                <a:cs typeface="+mn-cs"/>
              </a:rPr>
              <a:t> discuss prices for services or products or anything else that might affect prices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 not</a:t>
            </a:r>
            <a:r>
              <a:rPr lang="en-US" sz="1100" kern="1200" dirty="0">
                <a:solidFill>
                  <a:schemeClr val="tx1"/>
                </a:solidFill>
                <a:effectLst/>
                <a:latin typeface="+mn-lt"/>
                <a:ea typeface="+mn-ea"/>
                <a:cs typeface="+mn-cs"/>
              </a:rPr>
              <a:t> discuss what you or other entities plan to do in a particular geographic or product markets or with particular customers.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 not</a:t>
            </a:r>
            <a:r>
              <a:rPr lang="en-US" sz="1100" kern="1200" dirty="0">
                <a:solidFill>
                  <a:schemeClr val="tx1"/>
                </a:solidFill>
                <a:effectLst/>
                <a:latin typeface="+mn-lt"/>
                <a:ea typeface="+mn-ea"/>
                <a:cs typeface="+mn-cs"/>
              </a:rPr>
              <a:t> speak on behalf of the SOA or any of its committees unless specifically authorized to do so.</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a:t>
            </a:r>
            <a:r>
              <a:rPr lang="en-US" sz="1100" kern="1200" dirty="0">
                <a:solidFill>
                  <a:schemeClr val="tx1"/>
                </a:solidFill>
                <a:effectLst/>
                <a:latin typeface="+mn-lt"/>
                <a:ea typeface="+mn-ea"/>
                <a:cs typeface="+mn-cs"/>
              </a:rPr>
              <a:t> leave a meeting where any anticompetitive pricing or market allocation discussion occurs.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a:t>
            </a:r>
            <a:r>
              <a:rPr lang="en-US" sz="1100" kern="1200" dirty="0">
                <a:solidFill>
                  <a:schemeClr val="tx1"/>
                </a:solidFill>
                <a:effectLst/>
                <a:latin typeface="+mn-lt"/>
                <a:ea typeface="+mn-ea"/>
                <a:cs typeface="+mn-cs"/>
              </a:rPr>
              <a:t> alert SOA staff and/or legal counsel to any concerning discussions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a:t>
            </a:r>
            <a:r>
              <a:rPr lang="en-US" sz="1100" kern="1200" dirty="0">
                <a:solidFill>
                  <a:schemeClr val="tx1"/>
                </a:solidFill>
                <a:effectLst/>
                <a:latin typeface="+mn-lt"/>
                <a:ea typeface="+mn-ea"/>
                <a:cs typeface="+mn-cs"/>
              </a:rPr>
              <a:t> consult with legal counsel before raising any matter or making a statement that may involve competitively sensitive information.</a:t>
            </a:r>
          </a:p>
          <a:p>
            <a:pPr lvl="0"/>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Adherence to these guidelines involves not only avoidance of antitrust violations, but avoidance of behavior which might be so construed.  These guidelines only provide an overview of prohibited activities.  SOA legal counsel reviews meeting agenda and materials as deemed appropriate and any discussion that departs from the formal agenda should be scrutinized carefully.  Antitrust compliance is everyone’s responsibility; however, please seek legal counsel if you have any questions or concerns.</a:t>
            </a:r>
          </a:p>
        </p:txBody>
      </p:sp>
      <p:sp>
        <p:nvSpPr>
          <p:cNvPr id="6" name="Google Shape;12;p7">
            <a:extLst>
              <a:ext uri="{FF2B5EF4-FFF2-40B4-BE49-F238E27FC236}">
                <a16:creationId xmlns:a16="http://schemas.microsoft.com/office/drawing/2014/main" id="{AF965BB6-1239-8F4D-AB46-1CB47EC2F216}"/>
              </a:ext>
            </a:extLst>
          </p:cNvPr>
          <p:cNvSpPr txBox="1">
            <a:spLocks noGrp="1"/>
          </p:cNvSpPr>
          <p:nvPr>
            <p:ph type="dt" idx="2"/>
          </p:nvPr>
        </p:nvSpPr>
        <p:spPr>
          <a:xfrm>
            <a:off x="3974533"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9" name="Google Shape;13;p7">
            <a:extLst>
              <a:ext uri="{FF2B5EF4-FFF2-40B4-BE49-F238E27FC236}">
                <a16:creationId xmlns:a16="http://schemas.microsoft.com/office/drawing/2014/main" id="{2E9CA571-A41D-A84F-BEF9-24438584D8FD}"/>
              </a:ext>
            </a:extLst>
          </p:cNvPr>
          <p:cNvSpPr txBox="1">
            <a:spLocks noGrp="1"/>
          </p:cNvSpPr>
          <p:nvPr>
            <p:ph type="sldNum" idx="4"/>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8" name="Picture 7">
            <a:extLst>
              <a:ext uri="{FF2B5EF4-FFF2-40B4-BE49-F238E27FC236}">
                <a16:creationId xmlns:a16="http://schemas.microsoft.com/office/drawing/2014/main" id="{7748435B-4069-0C40-89A6-1F8C2E0CD0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947" y="6470178"/>
            <a:ext cx="916048" cy="286807"/>
          </a:xfrm>
          <a:prstGeom prst="rect">
            <a:avLst/>
          </a:prstGeom>
        </p:spPr>
      </p:pic>
    </p:spTree>
    <p:extLst>
      <p:ext uri="{BB962C8B-B14F-4D97-AF65-F5344CB8AC3E}">
        <p14:creationId xmlns:p14="http://schemas.microsoft.com/office/powerpoint/2010/main" val="178709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lvl1pPr marL="0" indent="0" algn="ctr" rtl="0">
              <a:lnSpc>
                <a:spcPct val="90000"/>
              </a:lnSpc>
              <a:spcBef>
                <a:spcPts val="0"/>
              </a:spcBef>
              <a:spcAft>
                <a:spcPts val="0"/>
              </a:spcAft>
              <a:buClr>
                <a:schemeClr val="dk1"/>
              </a:buClr>
              <a:buSzPts val="2400"/>
              <a:buNone/>
              <a:defRPr>
                <a:latin typeface="+mn-lt"/>
              </a:defRPr>
            </a:lvl1pPr>
          </a:lstStyle>
          <a:p>
            <a:pPr marL="0" lvl="0" indent="0" algn="ctr" rtl="0">
              <a:lnSpc>
                <a:spcPct val="90000"/>
              </a:lnSpc>
              <a:spcBef>
                <a:spcPts val="0"/>
              </a:spcBef>
              <a:spcAft>
                <a:spcPts val="0"/>
              </a:spcAft>
              <a:buClr>
                <a:schemeClr val="dk1"/>
              </a:buClr>
              <a:buSzPts val="2400"/>
              <a:buNone/>
            </a:pPr>
            <a:r>
              <a:rPr lang="en-US" sz="4000" b="1" dirty="0"/>
              <a:t>Presentation Disclaimer</a:t>
            </a:r>
            <a:endParaRPr lang="en-US" sz="4000" dirty="0"/>
          </a:p>
        </p:txBody>
      </p:sp>
      <p:sp>
        <p:nvSpPr>
          <p:cNvPr id="3" name="TextBox 2">
            <a:extLst>
              <a:ext uri="{FF2B5EF4-FFF2-40B4-BE49-F238E27FC236}">
                <a16:creationId xmlns:a16="http://schemas.microsoft.com/office/drawing/2014/main" id="{A1D2E6CD-5A5E-7942-8BFF-ED585A1E3A2B}"/>
              </a:ext>
            </a:extLst>
          </p:cNvPr>
          <p:cNvSpPr txBox="1"/>
          <p:nvPr userDrawn="1"/>
        </p:nvSpPr>
        <p:spPr>
          <a:xfrm>
            <a:off x="1534160" y="1727200"/>
            <a:ext cx="8991600" cy="3939540"/>
          </a:xfrm>
          <a:prstGeom prst="rect">
            <a:avLst/>
          </a:prstGeom>
          <a:noFill/>
        </p:spPr>
        <p:txBody>
          <a:bodyPr wrap="square" rtlCol="0">
            <a:spAutoFit/>
          </a:bodyPr>
          <a:lstStyle/>
          <a:p>
            <a:pPr algn="ctr">
              <a:lnSpc>
                <a:spcPct val="100000"/>
              </a:lnSpc>
            </a:pPr>
            <a:r>
              <a:rPr lang="en-US" sz="2500" i="1" kern="1200" dirty="0">
                <a:solidFill>
                  <a:schemeClr val="tx1"/>
                </a:solidFill>
                <a:effectLst/>
                <a:latin typeface="+mn-lt"/>
                <a:ea typeface="+mn-ea"/>
                <a:cs typeface="+mn-cs"/>
              </a:rPr>
              <a:t>Presentations are intended for educational purposes only and do not replace independent professional judgment.  Statements of fact and opinions expressed are those of the participants individually and, unless expressly stated to the contrary, are not the opinion or position of the Society of Actuaries, its cosponsors or its committees.  The Society of Actuaries does not endorse or approve, and assumes no responsibility for, the content, accuracy or completeness of the information presented.  Attendees should note that the sessions are audio-recorded and may be published in various media, including print, audio and video formats without further notice.</a:t>
            </a:r>
            <a:endParaRPr lang="en-US" sz="2500" kern="1200" dirty="0">
              <a:solidFill>
                <a:schemeClr val="tx1"/>
              </a:solidFill>
              <a:effectLst/>
              <a:latin typeface="+mn-lt"/>
              <a:ea typeface="+mn-ea"/>
              <a:cs typeface="+mn-cs"/>
            </a:endParaRPr>
          </a:p>
        </p:txBody>
      </p:sp>
      <p:sp>
        <p:nvSpPr>
          <p:cNvPr id="6" name="Google Shape;12;p7">
            <a:extLst>
              <a:ext uri="{FF2B5EF4-FFF2-40B4-BE49-F238E27FC236}">
                <a16:creationId xmlns:a16="http://schemas.microsoft.com/office/drawing/2014/main" id="{CB8E2B56-1ED9-5E4A-A9CB-4AEE4842E03B}"/>
              </a:ext>
            </a:extLst>
          </p:cNvPr>
          <p:cNvSpPr txBox="1">
            <a:spLocks noGrp="1"/>
          </p:cNvSpPr>
          <p:nvPr>
            <p:ph type="dt" idx="2"/>
          </p:nvPr>
        </p:nvSpPr>
        <p:spPr>
          <a:xfrm>
            <a:off x="4216968"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9" name="Google Shape;13;p7">
            <a:extLst>
              <a:ext uri="{FF2B5EF4-FFF2-40B4-BE49-F238E27FC236}">
                <a16:creationId xmlns:a16="http://schemas.microsoft.com/office/drawing/2014/main" id="{44426058-1518-0F40-8520-5F1A6DACC36D}"/>
              </a:ext>
            </a:extLst>
          </p:cNvPr>
          <p:cNvSpPr txBox="1">
            <a:spLocks noGrp="1"/>
          </p:cNvSpPr>
          <p:nvPr>
            <p:ph type="sldNum" idx="4"/>
          </p:nvPr>
        </p:nvSpPr>
        <p:spPr>
          <a:xfrm>
            <a:off x="6096000"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13" name="Picture 12">
            <a:extLst>
              <a:ext uri="{FF2B5EF4-FFF2-40B4-BE49-F238E27FC236}">
                <a16:creationId xmlns:a16="http://schemas.microsoft.com/office/drawing/2014/main" id="{165C2375-B79F-EC48-9BF4-251FB12945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947" y="6470178"/>
            <a:ext cx="916048" cy="286807"/>
          </a:xfrm>
          <a:prstGeom prst="rect">
            <a:avLst/>
          </a:prstGeom>
        </p:spPr>
      </p:pic>
    </p:spTree>
    <p:extLst>
      <p:ext uri="{BB962C8B-B14F-4D97-AF65-F5344CB8AC3E}">
        <p14:creationId xmlns:p14="http://schemas.microsoft.com/office/powerpoint/2010/main" val="314565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F046D-1201-A840-B73D-25A0B3A79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2" y="0"/>
            <a:ext cx="12184128" cy="6862434"/>
          </a:xfrm>
          <a:prstGeom prst="rect">
            <a:avLst/>
          </a:prstGeom>
        </p:spPr>
      </p:pic>
    </p:spTree>
    <p:extLst>
      <p:ext uri="{BB962C8B-B14F-4D97-AF65-F5344CB8AC3E}">
        <p14:creationId xmlns:p14="http://schemas.microsoft.com/office/powerpoint/2010/main" val="363274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9370" y="82496"/>
            <a:ext cx="9866310" cy="1055571"/>
          </a:xfrm>
        </p:spPr>
        <p:txBody>
          <a:bodyPr/>
          <a:lstStyle>
            <a:lvl1pPr marL="0">
              <a:defRPr/>
            </a:lvl1pPr>
          </a:lstStyle>
          <a:p>
            <a:r>
              <a:rPr lang="en-US"/>
              <a:t>Title</a:t>
            </a:r>
          </a:p>
        </p:txBody>
      </p:sp>
      <p:sp>
        <p:nvSpPr>
          <p:cNvPr id="3" name="Content Placeholder 2"/>
          <p:cNvSpPr>
            <a:spLocks noGrp="1"/>
          </p:cNvSpPr>
          <p:nvPr>
            <p:ph idx="1"/>
          </p:nvPr>
        </p:nvSpPr>
        <p:spPr>
          <a:xfrm>
            <a:off x="1097280" y="1348576"/>
            <a:ext cx="10058400" cy="4920656"/>
          </a:xfrm>
        </p:spPr>
        <p:txBody>
          <a:bodyPr/>
          <a:lstStyle>
            <a:lvl1pPr indent="-182880">
              <a:defRPr sz="2000"/>
            </a:lvl1pPr>
            <a:lvl2pPr>
              <a:defRPr sz="2000"/>
            </a:lvl2pPr>
            <a:lvl3pPr>
              <a:defRPr sz="2000"/>
            </a:lvl3pPr>
          </a:lstStyle>
          <a:p>
            <a:pPr lvl="0"/>
            <a:r>
              <a:rPr lang="en-US"/>
              <a:t>Edit Master text style</a:t>
            </a:r>
          </a:p>
          <a:p>
            <a:pPr lvl="1"/>
            <a:r>
              <a:rPr lang="en-US"/>
              <a:t>Second level</a:t>
            </a:r>
          </a:p>
          <a:p>
            <a:pPr lvl="2"/>
            <a:r>
              <a:rPr lang="en-US"/>
              <a:t>Third level</a:t>
            </a:r>
          </a:p>
          <a:p>
            <a:pPr lvl="1"/>
            <a:endParaRPr lang="en-US" kern="700"/>
          </a:p>
          <a:p>
            <a:pPr marL="521208" lvl="1" indent="-228600">
              <a:lnSpc>
                <a:spcPts val="1600"/>
              </a:lnSpc>
              <a:buNone/>
            </a:pPr>
            <a:endParaRPr lang="en-US" kern="700"/>
          </a:p>
        </p:txBody>
      </p:sp>
      <p:sp>
        <p:nvSpPr>
          <p:cNvPr id="4" name="Date Placeholder 3"/>
          <p:cNvSpPr>
            <a:spLocks noGrp="1"/>
          </p:cNvSpPr>
          <p:nvPr>
            <p:ph type="dt" sz="half" idx="10"/>
          </p:nvPr>
        </p:nvSpPr>
        <p:spPr/>
        <p:txBody>
          <a:bodyPr/>
          <a:lstStyle/>
          <a:p>
            <a:r>
              <a:rPr lang="en-US"/>
              <a:t>3/15/2019</a:t>
            </a:r>
          </a:p>
        </p:txBody>
      </p:sp>
      <p:sp>
        <p:nvSpPr>
          <p:cNvPr id="5" name="Footer Placeholder 4"/>
          <p:cNvSpPr>
            <a:spLocks noGrp="1"/>
          </p:cNvSpPr>
          <p:nvPr>
            <p:ph type="ftr" sz="quarter" idx="11"/>
          </p:nvPr>
        </p:nvSpPr>
        <p:spPr/>
        <p:txBody>
          <a:bodyPr/>
          <a:lstStyle/>
          <a:p>
            <a:r>
              <a:rPr lang="fr-FR"/>
              <a:t>Lewis &amp; Ellis, Inc. • Actuaries &amp; Consultants</a:t>
            </a:r>
            <a:endParaRPr lang="en-US"/>
          </a:p>
        </p:txBody>
      </p:sp>
      <p:sp>
        <p:nvSpPr>
          <p:cNvPr id="6" name="Slide Number Placeholder 5"/>
          <p:cNvSpPr>
            <a:spLocks noGrp="1"/>
          </p:cNvSpPr>
          <p:nvPr>
            <p:ph type="sldNum" sz="quarter" idx="12"/>
          </p:nvPr>
        </p:nvSpPr>
        <p:spPr/>
        <p:txBody>
          <a:bodyPr/>
          <a:lstStyle>
            <a:lvl1pPr>
              <a:defRPr>
                <a:solidFill>
                  <a:srgbClr val="132E75"/>
                </a:solidFill>
              </a:defRPr>
            </a:lvl1pPr>
          </a:lstStyle>
          <a:p>
            <a:fld id="{6113E31D-E2AB-40D1-8B51-AFA5AFEF393A}" type="slidenum">
              <a:rPr lang="en-US" smtClean="0"/>
              <a:pPr/>
              <a:t>‹#›</a:t>
            </a:fld>
            <a:endParaRPr lang="en-US"/>
          </a:p>
        </p:txBody>
      </p:sp>
    </p:spTree>
    <p:extLst>
      <p:ext uri="{BB962C8B-B14F-4D97-AF65-F5344CB8AC3E}">
        <p14:creationId xmlns:p14="http://schemas.microsoft.com/office/powerpoint/2010/main" val="142377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1100051" y="3551380"/>
            <a:ext cx="10058400" cy="1143000"/>
          </a:xfrm>
        </p:spPr>
        <p:txBody>
          <a:bodyPr lIns="91440" rIns="91440">
            <a:normAutofit/>
          </a:bodyPr>
          <a:lstStyle>
            <a:lvl1pPr marL="0" indent="0" algn="l">
              <a:buNone/>
              <a:defRPr sz="2400" cap="all" spc="200" baseline="0">
                <a:solidFill>
                  <a:schemeClr val="tx2"/>
                </a:solidFill>
                <a:latin typeface="Corbel" panose="020B05030202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a:t>
            </a:r>
          </a:p>
        </p:txBody>
      </p:sp>
      <p:cxnSp>
        <p:nvCxnSpPr>
          <p:cNvPr id="9" name="Straight Connector 8"/>
          <p:cNvCxnSpPr>
            <a:cxnSpLocks/>
          </p:cNvCxnSpPr>
          <p:nvPr/>
        </p:nvCxnSpPr>
        <p:spPr>
          <a:xfrm>
            <a:off x="185980" y="3439160"/>
            <a:ext cx="1179331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4E9FE7A1-7541-424C-B792-F80E11716D36}"/>
              </a:ext>
            </a:extLst>
          </p:cNvPr>
          <p:cNvSpPr>
            <a:spLocks noGrp="1"/>
          </p:cNvSpPr>
          <p:nvPr>
            <p:ph type="dt" sz="half" idx="10"/>
          </p:nvPr>
        </p:nvSpPr>
        <p:spPr/>
        <p:txBody>
          <a:bodyPr/>
          <a:lstStyle/>
          <a:p>
            <a:r>
              <a:rPr lang="en-US"/>
              <a:t>3/15/2019</a:t>
            </a:r>
          </a:p>
        </p:txBody>
      </p:sp>
      <p:sp>
        <p:nvSpPr>
          <p:cNvPr id="11" name="Footer Placeholder 10">
            <a:extLst>
              <a:ext uri="{FF2B5EF4-FFF2-40B4-BE49-F238E27FC236}">
                <a16:creationId xmlns:a16="http://schemas.microsoft.com/office/drawing/2014/main" id="{5CBBDAEF-0CFF-481C-850E-A1AFD94AC39A}"/>
              </a:ext>
            </a:extLst>
          </p:cNvPr>
          <p:cNvSpPr>
            <a:spLocks noGrp="1"/>
          </p:cNvSpPr>
          <p:nvPr>
            <p:ph type="ftr" sz="quarter" idx="11"/>
          </p:nvPr>
        </p:nvSpPr>
        <p:spPr/>
        <p:txBody>
          <a:bodyPr/>
          <a:lstStyle/>
          <a:p>
            <a:r>
              <a:rPr lang="fr-FR"/>
              <a:t>Lewis &amp; Ellis, Inc. • Actuaries &amp; Consultants</a:t>
            </a:r>
            <a:endParaRPr lang="en-US"/>
          </a:p>
        </p:txBody>
      </p:sp>
      <p:sp>
        <p:nvSpPr>
          <p:cNvPr id="12" name="Slide Number Placeholder 11">
            <a:extLst>
              <a:ext uri="{FF2B5EF4-FFF2-40B4-BE49-F238E27FC236}">
                <a16:creationId xmlns:a16="http://schemas.microsoft.com/office/drawing/2014/main" id="{0A251EE1-0D2A-44DB-9422-BA7571B5A5B4}"/>
              </a:ext>
            </a:extLst>
          </p:cNvPr>
          <p:cNvSpPr>
            <a:spLocks noGrp="1"/>
          </p:cNvSpPr>
          <p:nvPr>
            <p:ph type="sldNum" sz="quarter" idx="12"/>
          </p:nvPr>
        </p:nvSpPr>
        <p:spPr/>
        <p:txBody>
          <a:bodyPr/>
          <a:lstStyle>
            <a:lvl1pPr>
              <a:defRPr>
                <a:solidFill>
                  <a:srgbClr val="132E75"/>
                </a:solidFill>
              </a:defRPr>
            </a:lvl1pPr>
          </a:lstStyle>
          <a:p>
            <a:fld id="{4FAB73BC-B049-4115-A692-8D63A059BFB8}" type="slidenum">
              <a:rPr lang="en-US" smtClean="0"/>
              <a:pPr/>
              <a:t>‹#›</a:t>
            </a:fld>
            <a:endParaRPr lang="en-US"/>
          </a:p>
        </p:txBody>
      </p:sp>
      <p:sp>
        <p:nvSpPr>
          <p:cNvPr id="13" name="Title 12">
            <a:extLst>
              <a:ext uri="{FF2B5EF4-FFF2-40B4-BE49-F238E27FC236}">
                <a16:creationId xmlns:a16="http://schemas.microsoft.com/office/drawing/2014/main" id="{001A62A7-1285-4A20-BE99-D636354A6E73}"/>
              </a:ext>
            </a:extLst>
          </p:cNvPr>
          <p:cNvSpPr>
            <a:spLocks noGrp="1"/>
          </p:cNvSpPr>
          <p:nvPr>
            <p:ph type="title" hasCustomPrompt="1"/>
          </p:nvPr>
        </p:nvSpPr>
        <p:spPr>
          <a:xfrm>
            <a:off x="1100051" y="1201003"/>
            <a:ext cx="10058400" cy="1450757"/>
          </a:xfrm>
        </p:spPr>
        <p:txBody>
          <a:bodyPr/>
          <a:lstStyle/>
          <a:p>
            <a:r>
              <a:rPr lang="en-US" dirty="0"/>
              <a:t>Title</a:t>
            </a:r>
          </a:p>
        </p:txBody>
      </p:sp>
      <p:sp>
        <p:nvSpPr>
          <p:cNvPr id="5" name="Text Placeholder 4">
            <a:extLst>
              <a:ext uri="{FF2B5EF4-FFF2-40B4-BE49-F238E27FC236}">
                <a16:creationId xmlns:a16="http://schemas.microsoft.com/office/drawing/2014/main" id="{125F1EF6-68EF-42D9-AAD1-2354AB6E57A7}"/>
              </a:ext>
            </a:extLst>
          </p:cNvPr>
          <p:cNvSpPr>
            <a:spLocks noGrp="1"/>
          </p:cNvSpPr>
          <p:nvPr>
            <p:ph type="body" sz="quarter" idx="13" hasCustomPrompt="1"/>
          </p:nvPr>
        </p:nvSpPr>
        <p:spPr>
          <a:xfrm>
            <a:off x="1097280" y="4829175"/>
            <a:ext cx="10061258" cy="979488"/>
          </a:xfrm>
        </p:spPr>
        <p:txBody>
          <a:bodyPr/>
          <a:lstStyle>
            <a:lvl1pPr marL="91440" indent="0">
              <a:buNone/>
              <a:defRPr>
                <a:latin typeface="Corbel" panose="020B0503020204020204" pitchFamily="34" charset="0"/>
              </a:defRPr>
            </a:lvl1pPr>
          </a:lstStyle>
          <a:p>
            <a:pPr lvl="0"/>
            <a:r>
              <a:rPr lang="en-US"/>
              <a:t>Insert names</a:t>
            </a:r>
          </a:p>
        </p:txBody>
      </p:sp>
      <p:pic>
        <p:nvPicPr>
          <p:cNvPr id="14" name="Picture 13">
            <a:extLst>
              <a:ext uri="{FF2B5EF4-FFF2-40B4-BE49-F238E27FC236}">
                <a16:creationId xmlns:a16="http://schemas.microsoft.com/office/drawing/2014/main" id="{E182A7B3-D5DB-4382-942D-F6A5F9564F7A}"/>
              </a:ext>
            </a:extLst>
          </p:cNvPr>
          <p:cNvPicPr>
            <a:picLocks noChangeAspect="1"/>
          </p:cNvPicPr>
          <p:nvPr userDrawn="1"/>
        </p:nvPicPr>
        <p:blipFill>
          <a:blip r:embed="rId2"/>
          <a:stretch>
            <a:fillRect/>
          </a:stretch>
        </p:blipFill>
        <p:spPr>
          <a:xfrm>
            <a:off x="128016" y="82296"/>
            <a:ext cx="1060704" cy="1060704"/>
          </a:xfrm>
          <a:prstGeom prst="rect">
            <a:avLst/>
          </a:prstGeom>
        </p:spPr>
      </p:pic>
    </p:spTree>
    <p:extLst>
      <p:ext uri="{BB962C8B-B14F-4D97-AF65-F5344CB8AC3E}">
        <p14:creationId xmlns:p14="http://schemas.microsoft.com/office/powerpoint/2010/main" val="176584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9370" y="82496"/>
            <a:ext cx="9866310" cy="1055571"/>
          </a:xfrm>
        </p:spPr>
        <p:txBody>
          <a:bodyPr/>
          <a:lstStyle>
            <a:lvl1pPr marL="0">
              <a:defRPr/>
            </a:lvl1pPr>
          </a:lstStyle>
          <a:p>
            <a:r>
              <a:rPr lang="en-US"/>
              <a:t>Title</a:t>
            </a:r>
          </a:p>
        </p:txBody>
      </p:sp>
      <p:sp>
        <p:nvSpPr>
          <p:cNvPr id="3" name="Content Placeholder 2"/>
          <p:cNvSpPr>
            <a:spLocks noGrp="1"/>
          </p:cNvSpPr>
          <p:nvPr>
            <p:ph idx="1"/>
          </p:nvPr>
        </p:nvSpPr>
        <p:spPr>
          <a:xfrm>
            <a:off x="1097280" y="1348576"/>
            <a:ext cx="10058400" cy="4920656"/>
          </a:xfrm>
        </p:spPr>
        <p:txBody>
          <a:bodyPr/>
          <a:lstStyle>
            <a:lvl1pPr indent="-182880">
              <a:defRPr sz="2000"/>
            </a:lvl1pPr>
            <a:lvl2pPr>
              <a:defRPr sz="2000"/>
            </a:lvl2pPr>
            <a:lvl3pPr>
              <a:defRPr sz="2000"/>
            </a:lvl3pPr>
          </a:lstStyle>
          <a:p>
            <a:pPr lvl="0"/>
            <a:r>
              <a:rPr lang="en-US"/>
              <a:t>Edit Master text style</a:t>
            </a:r>
          </a:p>
          <a:p>
            <a:pPr lvl="1"/>
            <a:r>
              <a:rPr lang="en-US"/>
              <a:t>Second level</a:t>
            </a:r>
          </a:p>
          <a:p>
            <a:pPr lvl="2"/>
            <a:r>
              <a:rPr lang="en-US"/>
              <a:t>Third level</a:t>
            </a:r>
          </a:p>
          <a:p>
            <a:pPr lvl="1"/>
            <a:endParaRPr lang="en-US" kern="700"/>
          </a:p>
          <a:p>
            <a:pPr marL="521208" lvl="1" indent="-228600">
              <a:lnSpc>
                <a:spcPts val="1600"/>
              </a:lnSpc>
              <a:buNone/>
            </a:pPr>
            <a:endParaRPr lang="en-US" kern="700"/>
          </a:p>
        </p:txBody>
      </p:sp>
      <p:sp>
        <p:nvSpPr>
          <p:cNvPr id="4" name="Date Placeholder 3"/>
          <p:cNvSpPr>
            <a:spLocks noGrp="1"/>
          </p:cNvSpPr>
          <p:nvPr>
            <p:ph type="dt" sz="half" idx="10"/>
          </p:nvPr>
        </p:nvSpPr>
        <p:spPr/>
        <p:txBody>
          <a:bodyPr/>
          <a:lstStyle/>
          <a:p>
            <a:r>
              <a:rPr lang="en-US"/>
              <a:t>3/15/2019</a:t>
            </a:r>
          </a:p>
        </p:txBody>
      </p:sp>
      <p:sp>
        <p:nvSpPr>
          <p:cNvPr id="5" name="Footer Placeholder 4"/>
          <p:cNvSpPr>
            <a:spLocks noGrp="1"/>
          </p:cNvSpPr>
          <p:nvPr>
            <p:ph type="ftr" sz="quarter" idx="11"/>
          </p:nvPr>
        </p:nvSpPr>
        <p:spPr/>
        <p:txBody>
          <a:bodyPr/>
          <a:lstStyle/>
          <a:p>
            <a:r>
              <a:rPr lang="fr-FR"/>
              <a:t>Lewis &amp; Ellis, Inc. • Actuaries &amp; Consultants</a:t>
            </a:r>
            <a:endParaRPr lang="en-US"/>
          </a:p>
        </p:txBody>
      </p:sp>
      <p:sp>
        <p:nvSpPr>
          <p:cNvPr id="6" name="Slide Number Placeholder 5"/>
          <p:cNvSpPr>
            <a:spLocks noGrp="1"/>
          </p:cNvSpPr>
          <p:nvPr>
            <p:ph type="sldNum" sz="quarter" idx="12"/>
          </p:nvPr>
        </p:nvSpPr>
        <p:spPr/>
        <p:txBody>
          <a:bodyPr/>
          <a:lstStyle>
            <a:lvl1pPr>
              <a:defRPr>
                <a:solidFill>
                  <a:srgbClr val="132E75"/>
                </a:solidFill>
              </a:defRPr>
            </a:lvl1pPr>
          </a:lstStyle>
          <a:p>
            <a:fld id="{6113E31D-E2AB-40D1-8B51-AFA5AFEF393A}" type="slidenum">
              <a:rPr lang="en-US" smtClean="0"/>
              <a:pPr/>
              <a:t>‹#›</a:t>
            </a:fld>
            <a:endParaRPr lang="en-US"/>
          </a:p>
        </p:txBody>
      </p:sp>
    </p:spTree>
    <p:extLst>
      <p:ext uri="{BB962C8B-B14F-4D97-AF65-F5344CB8AC3E}">
        <p14:creationId xmlns:p14="http://schemas.microsoft.com/office/powerpoint/2010/main" val="35160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758952"/>
            <a:ext cx="10058400" cy="3905546"/>
          </a:xfrm>
        </p:spPr>
        <p:txBody>
          <a:bodyPr anchor="b" anchorCtr="0">
            <a:normAutofit/>
          </a:bodyPr>
          <a:lstStyle>
            <a:lvl1pPr>
              <a:lnSpc>
                <a:spcPct val="85000"/>
              </a:lnSpc>
              <a:defRPr sz="8000" b="0">
                <a:solidFill>
                  <a:schemeClr val="tx1">
                    <a:lumMod val="85000"/>
                    <a:lumOff val="15000"/>
                  </a:schemeClr>
                </a:solidFill>
              </a:defRPr>
            </a:lvl1pPr>
          </a:lstStyle>
          <a:p>
            <a:r>
              <a:rPr lang="en-US"/>
              <a:t>Title</a:t>
            </a:r>
          </a:p>
        </p:txBody>
      </p:sp>
      <p:sp>
        <p:nvSpPr>
          <p:cNvPr id="3" name="Text Placeholder 2"/>
          <p:cNvSpPr>
            <a:spLocks noGrp="1"/>
          </p:cNvSpPr>
          <p:nvPr>
            <p:ph type="body" idx="1" hasCustomPrompt="1"/>
          </p:nvPr>
        </p:nvSpPr>
        <p:spPr>
          <a:xfrm>
            <a:off x="1097280" y="4883953"/>
            <a:ext cx="10058400" cy="1143000"/>
          </a:xfrm>
        </p:spPr>
        <p:txBody>
          <a:bodyPr lIns="91440" rIns="91440" anchor="t" anchorCtr="0">
            <a:normAutofit/>
          </a:bodyPr>
          <a:lstStyle>
            <a:lvl1pPr marL="0" indent="0">
              <a:buNone/>
              <a:defRPr sz="2400" cap="all" spc="200" baseline="0">
                <a:solidFill>
                  <a:schemeClr val="tx2"/>
                </a:solidFill>
                <a:latin typeface="Corbel" panose="020B0503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4" name="Date Placeholder 3"/>
          <p:cNvSpPr>
            <a:spLocks noGrp="1"/>
          </p:cNvSpPr>
          <p:nvPr>
            <p:ph type="dt" sz="half" idx="10"/>
          </p:nvPr>
        </p:nvSpPr>
        <p:spPr/>
        <p:txBody>
          <a:bodyPr/>
          <a:lstStyle/>
          <a:p>
            <a:r>
              <a:rPr lang="en-US"/>
              <a:t>3/15/2019</a:t>
            </a:r>
          </a:p>
        </p:txBody>
      </p:sp>
      <p:sp>
        <p:nvSpPr>
          <p:cNvPr id="5" name="Footer Placeholder 4"/>
          <p:cNvSpPr>
            <a:spLocks noGrp="1"/>
          </p:cNvSpPr>
          <p:nvPr>
            <p:ph type="ftr" sz="quarter" idx="11"/>
          </p:nvPr>
        </p:nvSpPr>
        <p:spPr/>
        <p:txBody>
          <a:bodyPr/>
          <a:lstStyle/>
          <a:p>
            <a:r>
              <a:rPr lang="fr-FR"/>
              <a:t>Lewis &amp; Ellis, Inc. • Actuaries &amp; Consultants</a:t>
            </a:r>
            <a:endParaRPr lang="en-US"/>
          </a:p>
        </p:txBody>
      </p:sp>
      <p:sp>
        <p:nvSpPr>
          <p:cNvPr id="6" name="Slide Number Placeholder 5"/>
          <p:cNvSpPr>
            <a:spLocks noGrp="1"/>
          </p:cNvSpPr>
          <p:nvPr>
            <p:ph type="sldNum" sz="quarter" idx="12"/>
          </p:nvPr>
        </p:nvSpPr>
        <p:spPr/>
        <p:txBody>
          <a:bodyPr/>
          <a:lstStyle>
            <a:lvl1pPr>
              <a:defRPr>
                <a:solidFill>
                  <a:srgbClr val="132E75"/>
                </a:solidFill>
              </a:defRPr>
            </a:lvl1pPr>
          </a:lstStyle>
          <a:p>
            <a:fld id="{4FAB73BC-B049-4115-A692-8D63A059BFB8}" type="slidenum">
              <a:rPr lang="en-US" smtClean="0"/>
              <a:pPr/>
              <a:t>‹#›</a:t>
            </a:fld>
            <a:endParaRPr lang="en-US"/>
          </a:p>
        </p:txBody>
      </p:sp>
      <p:cxnSp>
        <p:nvCxnSpPr>
          <p:cNvPr id="9" name="Straight Connector 8"/>
          <p:cNvCxnSpPr>
            <a:cxnSpLocks/>
          </p:cNvCxnSpPr>
          <p:nvPr userDrawn="1"/>
        </p:nvCxnSpPr>
        <p:spPr>
          <a:xfrm>
            <a:off x="201478" y="4774225"/>
            <a:ext cx="118019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E3E14EB-E5BE-423A-B92E-09F61EEAD3F8}"/>
              </a:ext>
            </a:extLst>
          </p:cNvPr>
          <p:cNvPicPr>
            <a:picLocks noChangeAspect="1"/>
          </p:cNvPicPr>
          <p:nvPr userDrawn="1"/>
        </p:nvPicPr>
        <p:blipFill>
          <a:blip r:embed="rId2"/>
          <a:stretch>
            <a:fillRect/>
          </a:stretch>
        </p:blipFill>
        <p:spPr>
          <a:xfrm>
            <a:off x="128016" y="82296"/>
            <a:ext cx="1060704" cy="1060704"/>
          </a:xfrm>
          <a:prstGeom prst="rect">
            <a:avLst/>
          </a:prstGeom>
        </p:spPr>
      </p:pic>
    </p:spTree>
    <p:extLst>
      <p:ext uri="{BB962C8B-B14F-4D97-AF65-F5344CB8AC3E}">
        <p14:creationId xmlns:p14="http://schemas.microsoft.com/office/powerpoint/2010/main" val="137924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2FB2F-3A80-7244-A49B-BD0261CE3E46}"/>
              </a:ext>
            </a:extLst>
          </p:cNvPr>
          <p:cNvSpPr/>
          <p:nvPr userDrawn="1"/>
        </p:nvSpPr>
        <p:spPr>
          <a:xfrm>
            <a:off x="0" y="6268720"/>
            <a:ext cx="12192000" cy="589280"/>
          </a:xfrm>
          <a:prstGeom prst="rect">
            <a:avLst/>
          </a:prstGeom>
          <a:solidFill>
            <a:srgbClr val="052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a:xfrm>
            <a:off x="838200" y="333483"/>
            <a:ext cx="10515600" cy="12769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type="body" idx="1"/>
          </p:nvPr>
        </p:nvSpPr>
        <p:spPr>
          <a:xfrm>
            <a:off x="838200" y="1610470"/>
            <a:ext cx="10515600" cy="40422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12;p7">
            <a:extLst>
              <a:ext uri="{FF2B5EF4-FFF2-40B4-BE49-F238E27FC236}">
                <a16:creationId xmlns:a16="http://schemas.microsoft.com/office/drawing/2014/main" id="{F5211A91-DB2A-4649-982B-2C653AB1E870}"/>
              </a:ext>
            </a:extLst>
          </p:cNvPr>
          <p:cNvSpPr txBox="1">
            <a:spLocks noGrp="1"/>
          </p:cNvSpPr>
          <p:nvPr>
            <p:ph type="dt" idx="2"/>
          </p:nvPr>
        </p:nvSpPr>
        <p:spPr>
          <a:xfrm>
            <a:off x="4125118"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9" name="Google Shape;13;p7">
            <a:extLst>
              <a:ext uri="{FF2B5EF4-FFF2-40B4-BE49-F238E27FC236}">
                <a16:creationId xmlns:a16="http://schemas.microsoft.com/office/drawing/2014/main" id="{7582465E-6BB4-9D4A-898F-172C5554D8D8}"/>
              </a:ext>
            </a:extLst>
          </p:cNvPr>
          <p:cNvSpPr txBox="1">
            <a:spLocks noGrp="1"/>
          </p:cNvSpPr>
          <p:nvPr>
            <p:ph type="sldNum" idx="4"/>
          </p:nvPr>
        </p:nvSpPr>
        <p:spPr>
          <a:xfrm>
            <a:off x="6004150"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3" name="Picture 2" descr="A picture containing text, sign, tableware, dishware&#10;&#10;Description automatically generated">
            <a:extLst>
              <a:ext uri="{FF2B5EF4-FFF2-40B4-BE49-F238E27FC236}">
                <a16:creationId xmlns:a16="http://schemas.microsoft.com/office/drawing/2014/main" id="{FB98D35F-83EC-5C07-C902-35A2F97B49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35221" y="6364801"/>
            <a:ext cx="866140" cy="397117"/>
          </a:xfrm>
          <a:prstGeom prst="rect">
            <a:avLst/>
          </a:prstGeom>
        </p:spPr>
      </p:pic>
    </p:spTree>
    <p:extLst>
      <p:ext uri="{BB962C8B-B14F-4D97-AF65-F5344CB8AC3E}">
        <p14:creationId xmlns:p14="http://schemas.microsoft.com/office/powerpoint/2010/main" val="603023028"/>
      </p:ext>
    </p:extLst>
  </p:cSld>
  <p:clrMap bg1="lt1" tx1="dk1" bg2="lt2" tx2="dk2" accent1="accent1" accent2="accent2" accent3="accent3" accent4="accent4" accent5="accent5" accent6="accent6" hlink="hlink" folHlink="folHlink"/>
  <p:sldLayoutIdLst>
    <p:sldLayoutId id="2147483733" r:id="rId1"/>
    <p:sldLayoutId id="2147483726" r:id="rId2"/>
    <p:sldLayoutId id="2147483731" r:id="rId3"/>
    <p:sldLayoutId id="2147483732" r:id="rId4"/>
    <p:sldLayoutId id="2147483729" r:id="rId5"/>
    <p:sldLayoutId id="2147483747" r:id="rId6"/>
  </p:sldLayoutIdLst>
  <p:hf hdr="0" dt="0"/>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09104" y="82296"/>
            <a:ext cx="9846575" cy="1060705"/>
          </a:xfrm>
          <a:prstGeom prst="rect">
            <a:avLst/>
          </a:prstGeom>
        </p:spPr>
        <p:txBody>
          <a:bodyPr vert="horz" lIns="91440" tIns="45720" rIns="91440" bIns="45720" rtlCol="0" anchor="b">
            <a:normAutofit/>
          </a:bodyPr>
          <a:lstStyle/>
          <a:p>
            <a:r>
              <a:rPr lang="en-US"/>
              <a:t>Title</a:t>
            </a:r>
          </a:p>
        </p:txBody>
      </p:sp>
      <p:sp>
        <p:nvSpPr>
          <p:cNvPr id="3" name="Text Placeholder 2"/>
          <p:cNvSpPr>
            <a:spLocks noGrp="1"/>
          </p:cNvSpPr>
          <p:nvPr>
            <p:ph type="body" idx="1"/>
          </p:nvPr>
        </p:nvSpPr>
        <p:spPr>
          <a:xfrm>
            <a:off x="1097280" y="1336344"/>
            <a:ext cx="10058400" cy="4951934"/>
          </a:xfrm>
          <a:prstGeom prst="rect">
            <a:avLst/>
          </a:prstGeom>
          <a:ln>
            <a:noFill/>
          </a:ln>
        </p:spPr>
        <p:txBody>
          <a:bodyPr vert="horz" lIns="0" tIns="45720" rIns="0" bIns="45720" rtlCol="0">
            <a:normAutofit/>
          </a:bodyPr>
          <a:lstStyle/>
          <a:p>
            <a:pPr marL="342900" marR="0" lvl="0" indent="-342900" algn="l" defTabSz="914400" rtl="0" eaLnBrk="1" fontAlgn="auto" latinLnBrk="0" hangingPunct="1">
              <a:lnSpc>
                <a:spcPts val="1600"/>
              </a:lnSpc>
              <a:spcBef>
                <a:spcPts val="1200"/>
              </a:spcBef>
              <a:spcAft>
                <a:spcPts val="200"/>
              </a:spcAft>
              <a:buClr>
                <a:srgbClr val="132E75"/>
              </a:buClr>
              <a:buSzPct val="100000"/>
              <a:tabLst/>
              <a:defRPr/>
            </a:pPr>
            <a:r>
              <a:rPr lang="en-US"/>
              <a:t>Edit Master text styles</a:t>
            </a:r>
          </a:p>
          <a:p>
            <a:pPr marL="578358" marR="0" lvl="1" indent="-342900" algn="l" defTabSz="914400" rtl="0" eaLnBrk="1" fontAlgn="auto" latinLnBrk="0" hangingPunct="1">
              <a:lnSpc>
                <a:spcPts val="1600"/>
              </a:lnSpc>
              <a:spcBef>
                <a:spcPts val="1200"/>
              </a:spcBef>
              <a:spcAft>
                <a:spcPts val="200"/>
              </a:spcAft>
              <a:buClr>
                <a:srgbClr val="132E75"/>
              </a:buClr>
              <a:buSzPct val="100000"/>
              <a:tabLst/>
              <a:defRPr/>
            </a:pPr>
            <a:r>
              <a:rPr lang="en-US"/>
              <a:t>Second level</a:t>
            </a:r>
          </a:p>
          <a:p>
            <a:pPr marL="749808" marR="0" lvl="3" indent="-342900" algn="l" defTabSz="914400" rtl="0" eaLnBrk="1" fontAlgn="auto" latinLnBrk="0" hangingPunct="1">
              <a:lnSpc>
                <a:spcPts val="1600"/>
              </a:lnSpc>
              <a:spcBef>
                <a:spcPts val="1200"/>
              </a:spcBef>
              <a:spcAft>
                <a:spcPts val="200"/>
              </a:spcAft>
              <a:buClr>
                <a:srgbClr val="132E75"/>
              </a:buClr>
              <a:buSzPct val="100000"/>
              <a:tabLst/>
              <a:defRPr/>
            </a:pPr>
            <a:r>
              <a:rPr lang="en-US"/>
              <a:t>Third level</a:t>
            </a:r>
          </a:p>
          <a:p>
            <a:pPr marL="932688" marR="0" lvl="4" indent="-342900" algn="l" defTabSz="914400" rtl="0" eaLnBrk="1" fontAlgn="auto" latinLnBrk="0" hangingPunct="1">
              <a:lnSpc>
                <a:spcPts val="1600"/>
              </a:lnSpc>
              <a:spcBef>
                <a:spcPts val="1200"/>
              </a:spcBef>
              <a:spcAft>
                <a:spcPts val="200"/>
              </a:spcAft>
              <a:buClr>
                <a:srgbClr val="132E75"/>
              </a:buClr>
              <a:buSzPct val="100000"/>
              <a:tabLst/>
              <a:defRPr/>
            </a:pPr>
            <a:r>
              <a:rPr lang="en-US"/>
              <a:t>Fourth Level</a:t>
            </a:r>
          </a:p>
          <a:p>
            <a:pPr marL="932688" marR="0" lvl="4" indent="-342900" algn="l" defTabSz="914400" rtl="0" eaLnBrk="1" fontAlgn="auto" latinLnBrk="0" hangingPunct="1">
              <a:lnSpc>
                <a:spcPts val="1600"/>
              </a:lnSpc>
              <a:spcBef>
                <a:spcPts val="1200"/>
              </a:spcBef>
              <a:spcAft>
                <a:spcPts val="200"/>
              </a:spcAft>
              <a:buClr>
                <a:srgbClr val="132E75"/>
              </a:buClr>
              <a:buSzPct val="100000"/>
              <a:tabLst/>
              <a:defRPr/>
            </a:pPr>
            <a:endParaRPr lang="en-US"/>
          </a:p>
        </p:txBody>
      </p:sp>
      <p:sp>
        <p:nvSpPr>
          <p:cNvPr id="4" name="Date Placeholder 3"/>
          <p:cNvSpPr>
            <a:spLocks noGrp="1"/>
          </p:cNvSpPr>
          <p:nvPr>
            <p:ph type="dt" sz="half" idx="2"/>
          </p:nvPr>
        </p:nvSpPr>
        <p:spPr>
          <a:xfrm>
            <a:off x="8682868" y="6446837"/>
            <a:ext cx="2472271" cy="365125"/>
          </a:xfrm>
          <a:prstGeom prst="rect">
            <a:avLst/>
          </a:prstGeom>
        </p:spPr>
        <p:txBody>
          <a:bodyPr vert="horz" lIns="91440" tIns="45720" rIns="91440" bIns="45720" rtlCol="0" anchor="ctr"/>
          <a:lstStyle>
            <a:lvl1pPr algn="r">
              <a:defRPr sz="1600">
                <a:solidFill>
                  <a:srgbClr val="FFFFFF"/>
                </a:solidFill>
              </a:defRPr>
            </a:lvl1pPr>
          </a:lstStyle>
          <a:p>
            <a:r>
              <a:rPr lang="en-US"/>
              <a:t>3/15/2019</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600" cap="all" baseline="0">
                <a:solidFill>
                  <a:srgbClr val="FFFFFF"/>
                </a:solidFill>
              </a:defRPr>
            </a:lvl1pPr>
          </a:lstStyle>
          <a:p>
            <a:r>
              <a:rPr lang="fr-FR"/>
              <a:t>Lewis &amp; Ellis, Inc. • Actuaries &amp; Consultants</a:t>
            </a:r>
            <a:endParaRPr lang="en-US"/>
          </a:p>
        </p:txBody>
      </p:sp>
      <p:sp>
        <p:nvSpPr>
          <p:cNvPr id="6" name="Slide Number Placeholder 5"/>
          <p:cNvSpPr>
            <a:spLocks noGrp="1"/>
          </p:cNvSpPr>
          <p:nvPr>
            <p:ph type="sldNum" sz="quarter" idx="4"/>
          </p:nvPr>
        </p:nvSpPr>
        <p:spPr>
          <a:xfrm>
            <a:off x="9843114" y="82496"/>
            <a:ext cx="1312025" cy="365125"/>
          </a:xfrm>
          <a:prstGeom prst="rect">
            <a:avLst/>
          </a:prstGeom>
        </p:spPr>
        <p:txBody>
          <a:bodyPr vert="horz" lIns="91440" tIns="45720" rIns="91440" bIns="45720" rtlCol="0" anchor="ctr"/>
          <a:lstStyle>
            <a:lvl1pPr algn="r">
              <a:defRPr sz="1600">
                <a:solidFill>
                  <a:srgbClr val="132E75"/>
                </a:solidFill>
              </a:defRPr>
            </a:lvl1pPr>
          </a:lstStyle>
          <a:p>
            <a:fld id="{4FAB73BC-B049-4115-A692-8D63A059BFB8}" type="slidenum">
              <a:rPr lang="en-US" smtClean="0"/>
              <a:pPr/>
              <a:t>‹#›</a:t>
            </a:fld>
            <a:endParaRPr lang="en-US"/>
          </a:p>
        </p:txBody>
      </p:sp>
      <p:cxnSp>
        <p:nvCxnSpPr>
          <p:cNvPr id="10" name="Straight Connector 9"/>
          <p:cNvCxnSpPr>
            <a:cxnSpLocks/>
          </p:cNvCxnSpPr>
          <p:nvPr/>
        </p:nvCxnSpPr>
        <p:spPr>
          <a:xfrm>
            <a:off x="128016" y="1277358"/>
            <a:ext cx="1193022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B3B39FD-C151-4120-8246-D3F67AD1D50E}"/>
              </a:ext>
            </a:extLst>
          </p:cNvPr>
          <p:cNvPicPr>
            <a:picLocks noChangeAspect="1"/>
          </p:cNvPicPr>
          <p:nvPr userDrawn="1"/>
        </p:nvPicPr>
        <p:blipFill>
          <a:blip r:embed="rId14"/>
          <a:stretch>
            <a:fillRect/>
          </a:stretch>
        </p:blipFill>
        <p:spPr>
          <a:xfrm>
            <a:off x="128016" y="82296"/>
            <a:ext cx="1060704" cy="1060704"/>
          </a:xfrm>
          <a:prstGeom prst="rect">
            <a:avLst/>
          </a:prstGeom>
        </p:spPr>
      </p:pic>
    </p:spTree>
    <p:extLst>
      <p:ext uri="{BB962C8B-B14F-4D97-AF65-F5344CB8AC3E}">
        <p14:creationId xmlns:p14="http://schemas.microsoft.com/office/powerpoint/2010/main" val="70852710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latinLnBrk="0" hangingPunct="1">
        <a:lnSpc>
          <a:spcPct val="85000"/>
        </a:lnSpc>
        <a:spcBef>
          <a:spcPct val="0"/>
        </a:spcBef>
        <a:buNone/>
        <a:defRPr sz="4800" kern="1200" spc="-50" baseline="0">
          <a:solidFill>
            <a:srgbClr val="132E75"/>
          </a:solidFill>
          <a:latin typeface="Baskerville Old Face" panose="02020602080505020303" pitchFamily="18" charset="0"/>
          <a:ea typeface="+mj-ea"/>
          <a:cs typeface="+mj-cs"/>
        </a:defRPr>
      </a:lvl1pPr>
    </p:titleStyle>
    <p:bodyStyle>
      <a:lvl1pPr marL="342900" marR="0" indent="-342900" algn="l" defTabSz="914400" rtl="0" eaLnBrk="1" fontAlgn="auto" latinLnBrk="0" hangingPunct="1">
        <a:lnSpc>
          <a:spcPts val="1600"/>
        </a:lnSpc>
        <a:spcBef>
          <a:spcPts val="600"/>
        </a:spcBef>
        <a:spcAft>
          <a:spcPts val="200"/>
        </a:spcAft>
        <a:buClr>
          <a:srgbClr val="132E75"/>
        </a:buClr>
        <a:buSzPct val="100000"/>
        <a:buFont typeface="Arial" panose="020B0604020202020204" pitchFamily="34" charset="0"/>
        <a:buChar char="•"/>
        <a:tabLst/>
        <a:defRPr sz="2000" kern="1200">
          <a:solidFill>
            <a:srgbClr val="132E75"/>
          </a:solidFill>
          <a:latin typeface="+mn-lt"/>
          <a:ea typeface="+mn-ea"/>
          <a:cs typeface="+mn-cs"/>
        </a:defRPr>
      </a:lvl1pPr>
      <a:lvl2pPr marL="578358" indent="-285750" algn="l" defTabSz="914400" rtl="0" eaLnBrk="1" latinLnBrk="0" hangingPunct="1">
        <a:lnSpc>
          <a:spcPct val="90000"/>
        </a:lnSpc>
        <a:spcBef>
          <a:spcPts val="600"/>
        </a:spcBef>
        <a:spcAft>
          <a:spcPts val="400"/>
        </a:spcAft>
        <a:buClr>
          <a:srgbClr val="132E75"/>
        </a:buClr>
        <a:buFont typeface="Courier New" panose="02070309020205020404" pitchFamily="49" charset="0"/>
        <a:buChar char="o"/>
        <a:defRPr sz="2000" kern="1200">
          <a:solidFill>
            <a:srgbClr val="132E75"/>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132E75"/>
        </a:buClr>
        <a:buFont typeface="Courier New" panose="02070309020205020404" pitchFamily="49" charset="0"/>
        <a:buChar char="o"/>
        <a:defRPr sz="2000" kern="1200">
          <a:solidFill>
            <a:srgbClr val="132E75"/>
          </a:solidFill>
          <a:latin typeface="+mn-lt"/>
          <a:ea typeface="+mn-ea"/>
          <a:cs typeface="+mn-cs"/>
        </a:defRPr>
      </a:lvl3pPr>
      <a:lvl4pPr marL="749808" indent="-182880" algn="l" defTabSz="914400" rtl="0" eaLnBrk="1" latinLnBrk="0" hangingPunct="1">
        <a:lnSpc>
          <a:spcPct val="90000"/>
        </a:lnSpc>
        <a:spcBef>
          <a:spcPts val="600"/>
        </a:spcBef>
        <a:spcAft>
          <a:spcPts val="400"/>
        </a:spcAft>
        <a:buClr>
          <a:srgbClr val="132E75"/>
        </a:buClr>
        <a:buFont typeface="Courier New" panose="02070309020205020404" pitchFamily="49" charset="0"/>
        <a:buChar char="o"/>
        <a:defRPr sz="2000" kern="1200">
          <a:solidFill>
            <a:srgbClr val="132E75"/>
          </a:solidFill>
          <a:latin typeface="+mn-lt"/>
          <a:ea typeface="+mn-ea"/>
          <a:cs typeface="+mn-cs"/>
        </a:defRPr>
      </a:lvl4pPr>
      <a:lvl5pPr marL="932688" indent="-182880" algn="l" defTabSz="914400" rtl="0" eaLnBrk="1" latinLnBrk="0" hangingPunct="1">
        <a:lnSpc>
          <a:spcPct val="90000"/>
        </a:lnSpc>
        <a:spcBef>
          <a:spcPts val="600"/>
        </a:spcBef>
        <a:spcAft>
          <a:spcPts val="400"/>
        </a:spcAft>
        <a:buClr>
          <a:srgbClr val="132E75"/>
        </a:buClr>
        <a:buFont typeface="Courier New" panose="02070309020205020404" pitchFamily="49" charset="0"/>
        <a:buChar char="o"/>
        <a:defRPr sz="2000" kern="1200">
          <a:solidFill>
            <a:srgbClr val="132E75"/>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Jing.Qian@lewisellis.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tableware, dishware&#10;&#10;Description automatically generated">
            <a:extLst>
              <a:ext uri="{FF2B5EF4-FFF2-40B4-BE49-F238E27FC236}">
                <a16:creationId xmlns:a16="http://schemas.microsoft.com/office/drawing/2014/main" id="{667F3974-83D7-9B2E-A58B-AD507A3DAC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5330" y="1448085"/>
            <a:ext cx="4820356" cy="2210086"/>
          </a:xfrm>
          <a:prstGeom prst="rect">
            <a:avLst/>
          </a:prstGeom>
        </p:spPr>
      </p:pic>
      <p:pic>
        <p:nvPicPr>
          <p:cNvPr id="5" name="Picture 4" descr="Background pattern&#10;&#10;Description automatically generated with low confidence">
            <a:extLst>
              <a:ext uri="{FF2B5EF4-FFF2-40B4-BE49-F238E27FC236}">
                <a16:creationId xmlns:a16="http://schemas.microsoft.com/office/drawing/2014/main" id="{F381A91F-5BCB-08F9-7082-FD8BAD62C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309247" cy="5106256"/>
          </a:xfrm>
          <a:prstGeom prst="rect">
            <a:avLst/>
          </a:prstGeom>
        </p:spPr>
      </p:pic>
      <p:pic>
        <p:nvPicPr>
          <p:cNvPr id="7" name="Picture 6" descr="Shape&#10;&#10;Description automatically generated">
            <a:extLst>
              <a:ext uri="{FF2B5EF4-FFF2-40B4-BE49-F238E27FC236}">
                <a16:creationId xmlns:a16="http://schemas.microsoft.com/office/drawing/2014/main" id="{364F16E9-122F-5036-A5BE-DF8B212B3A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5190" y="3797786"/>
            <a:ext cx="4706810" cy="3096174"/>
          </a:xfrm>
          <a:prstGeom prst="rect">
            <a:avLst/>
          </a:prstGeom>
        </p:spPr>
      </p:pic>
      <p:sp>
        <p:nvSpPr>
          <p:cNvPr id="9" name="TextBox 8">
            <a:extLst>
              <a:ext uri="{FF2B5EF4-FFF2-40B4-BE49-F238E27FC236}">
                <a16:creationId xmlns:a16="http://schemas.microsoft.com/office/drawing/2014/main" id="{E70D74A1-7F3C-AEF5-AB28-78A8941CF907}"/>
              </a:ext>
            </a:extLst>
          </p:cNvPr>
          <p:cNvSpPr txBox="1"/>
          <p:nvPr/>
        </p:nvSpPr>
        <p:spPr>
          <a:xfrm>
            <a:off x="1839073" y="4125343"/>
            <a:ext cx="8928242" cy="769441"/>
          </a:xfrm>
          <a:prstGeom prst="rect">
            <a:avLst/>
          </a:prstGeom>
          <a:noFill/>
        </p:spPr>
        <p:txBody>
          <a:bodyPr wrap="square">
            <a:spAutoFit/>
          </a:bodyPr>
          <a:lstStyle/>
          <a:p>
            <a:r>
              <a:rPr lang="en-US" sz="4400" dirty="0">
                <a:solidFill>
                  <a:schemeClr val="bg1"/>
                </a:solidFill>
              </a:rPr>
              <a:t>Inspiring Innovative Health Solutions</a:t>
            </a:r>
          </a:p>
        </p:txBody>
      </p:sp>
    </p:spTree>
    <p:extLst>
      <p:ext uri="{BB962C8B-B14F-4D97-AF65-F5344CB8AC3E}">
        <p14:creationId xmlns:p14="http://schemas.microsoft.com/office/powerpoint/2010/main" val="361228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D07-FFB6-4EFB-A3FA-EDC0708A1D99}"/>
              </a:ext>
            </a:extLst>
          </p:cNvPr>
          <p:cNvSpPr>
            <a:spLocks noGrp="1"/>
          </p:cNvSpPr>
          <p:nvPr>
            <p:ph type="title"/>
          </p:nvPr>
        </p:nvSpPr>
        <p:spPr/>
        <p:txBody>
          <a:bodyPr/>
          <a:lstStyle/>
          <a:p>
            <a:r>
              <a:rPr lang="en-US" dirty="0"/>
              <a:t>Charges and Discounts</a:t>
            </a:r>
          </a:p>
        </p:txBody>
      </p:sp>
      <p:sp>
        <p:nvSpPr>
          <p:cNvPr id="3" name="Content Placeholder 2">
            <a:extLst>
              <a:ext uri="{FF2B5EF4-FFF2-40B4-BE49-F238E27FC236}">
                <a16:creationId xmlns:a16="http://schemas.microsoft.com/office/drawing/2014/main" id="{034E4C5E-37A8-4118-B565-D585B13A766C}"/>
              </a:ext>
            </a:extLst>
          </p:cNvPr>
          <p:cNvSpPr>
            <a:spLocks noGrp="1"/>
          </p:cNvSpPr>
          <p:nvPr>
            <p:ph idx="1"/>
          </p:nvPr>
        </p:nvSpPr>
        <p:spPr/>
        <p:txBody>
          <a:bodyPr/>
          <a:lstStyle/>
          <a:p>
            <a:pPr marL="160020" indent="0">
              <a:buNone/>
            </a:pPr>
            <a:endParaRPr lang="en-US" dirty="0"/>
          </a:p>
          <a:p>
            <a:endParaRPr lang="en-US" dirty="0"/>
          </a:p>
          <a:p>
            <a:pPr marL="160020" indent="0">
              <a:buNone/>
            </a:pPr>
            <a:endParaRPr lang="en-US" dirty="0"/>
          </a:p>
          <a:p>
            <a:endParaRPr lang="en-US" dirty="0"/>
          </a:p>
          <a:p>
            <a:pPr marL="160020" indent="0">
              <a:buNone/>
            </a:pPr>
            <a:endParaRPr lang="en-US" dirty="0"/>
          </a:p>
        </p:txBody>
      </p:sp>
      <p:sp>
        <p:nvSpPr>
          <p:cNvPr id="4" name="Slide Number Placeholder 3">
            <a:extLst>
              <a:ext uri="{FF2B5EF4-FFF2-40B4-BE49-F238E27FC236}">
                <a16:creationId xmlns:a16="http://schemas.microsoft.com/office/drawing/2014/main" id="{A2AC29D9-AFE2-4565-8DAB-D553D87814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pic>
        <p:nvPicPr>
          <p:cNvPr id="6" name="Picture 5" descr="Table&#10;&#10;Description automatically generated with medium confidence">
            <a:extLst>
              <a:ext uri="{FF2B5EF4-FFF2-40B4-BE49-F238E27FC236}">
                <a16:creationId xmlns:a16="http://schemas.microsoft.com/office/drawing/2014/main" id="{58E10D3A-CB61-418E-EB6B-B4758489E4A9}"/>
              </a:ext>
            </a:extLst>
          </p:cNvPr>
          <p:cNvPicPr>
            <a:picLocks noChangeAspect="1"/>
          </p:cNvPicPr>
          <p:nvPr/>
        </p:nvPicPr>
        <p:blipFill>
          <a:blip r:embed="rId2"/>
          <a:stretch>
            <a:fillRect/>
          </a:stretch>
        </p:blipFill>
        <p:spPr>
          <a:xfrm>
            <a:off x="331886" y="1389529"/>
            <a:ext cx="11781278" cy="3060756"/>
          </a:xfrm>
          <a:prstGeom prst="rect">
            <a:avLst/>
          </a:prstGeom>
        </p:spPr>
      </p:pic>
      <p:sp>
        <p:nvSpPr>
          <p:cNvPr id="8" name="Callout: Line 7">
            <a:extLst>
              <a:ext uri="{FF2B5EF4-FFF2-40B4-BE49-F238E27FC236}">
                <a16:creationId xmlns:a16="http://schemas.microsoft.com/office/drawing/2014/main" id="{AD9C3DD9-5BDA-B581-627A-D286DDED305D}"/>
              </a:ext>
            </a:extLst>
          </p:cNvPr>
          <p:cNvSpPr/>
          <p:nvPr/>
        </p:nvSpPr>
        <p:spPr>
          <a:xfrm flipH="1">
            <a:off x="2903455" y="1469673"/>
            <a:ext cx="216816" cy="188536"/>
          </a:xfrm>
          <a:prstGeom prst="borderCallout1">
            <a:avLst>
              <a:gd name="adj1" fmla="val 18750"/>
              <a:gd name="adj2" fmla="val -8333"/>
              <a:gd name="adj3" fmla="val 290358"/>
              <a:gd name="adj4" fmla="val -105724"/>
            </a:avLst>
          </a:prstGeom>
          <a:ln>
            <a:solidFill>
              <a:srgbClr val="FF0000"/>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0" name="Callout: Line 9">
            <a:extLst>
              <a:ext uri="{FF2B5EF4-FFF2-40B4-BE49-F238E27FC236}">
                <a16:creationId xmlns:a16="http://schemas.microsoft.com/office/drawing/2014/main" id="{78D2533C-B28C-2347-481A-EA01B9303A4C}"/>
              </a:ext>
            </a:extLst>
          </p:cNvPr>
          <p:cNvSpPr/>
          <p:nvPr/>
        </p:nvSpPr>
        <p:spPr>
          <a:xfrm>
            <a:off x="6222525" y="1330500"/>
            <a:ext cx="243634" cy="218473"/>
          </a:xfrm>
          <a:prstGeom prst="borderCallout1">
            <a:avLst>
              <a:gd name="adj1" fmla="val 18750"/>
              <a:gd name="adj2" fmla="val -8333"/>
              <a:gd name="adj3" fmla="val 307135"/>
              <a:gd name="adj4" fmla="val -235365"/>
            </a:avLst>
          </a:prstGeom>
          <a:ln>
            <a:solidFill>
              <a:srgbClr val="FF0000"/>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11" name="Oval 10">
            <a:extLst>
              <a:ext uri="{FF2B5EF4-FFF2-40B4-BE49-F238E27FC236}">
                <a16:creationId xmlns:a16="http://schemas.microsoft.com/office/drawing/2014/main" id="{089DEB9F-C2A2-989D-9E5B-96FC77BBA9F0}"/>
              </a:ext>
            </a:extLst>
          </p:cNvPr>
          <p:cNvSpPr/>
          <p:nvPr/>
        </p:nvSpPr>
        <p:spPr>
          <a:xfrm>
            <a:off x="3770720" y="1797170"/>
            <a:ext cx="1084084" cy="565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3" name="Diagram 12">
            <a:extLst>
              <a:ext uri="{FF2B5EF4-FFF2-40B4-BE49-F238E27FC236}">
                <a16:creationId xmlns:a16="http://schemas.microsoft.com/office/drawing/2014/main" id="{2B8170EC-7389-0E43-E068-F2104D52AF7E}"/>
              </a:ext>
            </a:extLst>
          </p:cNvPr>
          <p:cNvGraphicFramePr/>
          <p:nvPr/>
        </p:nvGraphicFramePr>
        <p:xfrm>
          <a:off x="3011863" y="4094852"/>
          <a:ext cx="4649443" cy="2277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Minus Sign 13">
            <a:extLst>
              <a:ext uri="{FF2B5EF4-FFF2-40B4-BE49-F238E27FC236}">
                <a16:creationId xmlns:a16="http://schemas.microsoft.com/office/drawing/2014/main" id="{7E65FF6E-01FC-B97B-2526-D0218AB5BC48}"/>
              </a:ext>
            </a:extLst>
          </p:cNvPr>
          <p:cNvSpPr/>
          <p:nvPr/>
        </p:nvSpPr>
        <p:spPr>
          <a:xfrm>
            <a:off x="4312762" y="5240597"/>
            <a:ext cx="311084" cy="113121"/>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132E75"/>
              </a:highlight>
              <a:uLnTx/>
              <a:uFillTx/>
              <a:latin typeface="Calibri" panose="020F0502020204030204"/>
              <a:ea typeface="+mn-ea"/>
              <a:cs typeface="+mn-cs"/>
            </a:endParaRPr>
          </a:p>
        </p:txBody>
      </p:sp>
      <p:sp>
        <p:nvSpPr>
          <p:cNvPr id="15" name="Equals 14">
            <a:extLst>
              <a:ext uri="{FF2B5EF4-FFF2-40B4-BE49-F238E27FC236}">
                <a16:creationId xmlns:a16="http://schemas.microsoft.com/office/drawing/2014/main" id="{F3011331-C802-B14F-CC9C-E12A9D13B0CF}"/>
              </a:ext>
            </a:extLst>
          </p:cNvPr>
          <p:cNvSpPr/>
          <p:nvPr/>
        </p:nvSpPr>
        <p:spPr>
          <a:xfrm>
            <a:off x="6021415" y="5177030"/>
            <a:ext cx="402220" cy="240253"/>
          </a:xfrm>
          <a:prstGeom prst="mathEqual">
            <a:avLst>
              <a:gd name="adj1" fmla="val 23520"/>
              <a:gd name="adj2" fmla="val 1758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2E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15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D07-FFB6-4EFB-A3FA-EDC0708A1D99}"/>
              </a:ext>
            </a:extLst>
          </p:cNvPr>
          <p:cNvSpPr>
            <a:spLocks noGrp="1"/>
          </p:cNvSpPr>
          <p:nvPr>
            <p:ph type="title"/>
          </p:nvPr>
        </p:nvSpPr>
        <p:spPr/>
        <p:txBody>
          <a:bodyPr/>
          <a:lstStyle/>
          <a:p>
            <a:r>
              <a:rPr lang="en-US" dirty="0"/>
              <a:t>Charges and Discounts</a:t>
            </a:r>
          </a:p>
        </p:txBody>
      </p:sp>
      <p:sp>
        <p:nvSpPr>
          <p:cNvPr id="3" name="Content Placeholder 2">
            <a:extLst>
              <a:ext uri="{FF2B5EF4-FFF2-40B4-BE49-F238E27FC236}">
                <a16:creationId xmlns:a16="http://schemas.microsoft.com/office/drawing/2014/main" id="{034E4C5E-37A8-4118-B565-D585B13A766C}"/>
              </a:ext>
            </a:extLst>
          </p:cNvPr>
          <p:cNvSpPr>
            <a:spLocks noGrp="1"/>
          </p:cNvSpPr>
          <p:nvPr>
            <p:ph idx="1"/>
          </p:nvPr>
        </p:nvSpPr>
        <p:spPr/>
        <p:txBody>
          <a:bodyPr/>
          <a:lstStyle/>
          <a:p>
            <a:pPr>
              <a:lnSpc>
                <a:spcPct val="100000"/>
              </a:lnSpc>
            </a:pPr>
            <a:r>
              <a:rPr lang="en-US" sz="2800" dirty="0"/>
              <a:t>Is the Allowed Amount supposed to be certain percentage of the Billed Charge?</a:t>
            </a:r>
          </a:p>
          <a:p>
            <a:pPr lvl="1">
              <a:lnSpc>
                <a:spcPct val="100000"/>
              </a:lnSpc>
            </a:pPr>
            <a:r>
              <a:rPr lang="en-US" sz="2400" dirty="0"/>
              <a:t>Not necessarily</a:t>
            </a:r>
          </a:p>
          <a:p>
            <a:pPr marL="292608" lvl="1" indent="0">
              <a:lnSpc>
                <a:spcPct val="100000"/>
              </a:lnSpc>
              <a:buNone/>
            </a:pPr>
            <a:endParaRPr lang="en-US" sz="2800" dirty="0"/>
          </a:p>
          <a:p>
            <a:pPr marL="292608" lvl="1" indent="0">
              <a:lnSpc>
                <a:spcPct val="100000"/>
              </a:lnSpc>
              <a:buNone/>
            </a:pPr>
            <a:endParaRPr lang="en-US" sz="2800" dirty="0"/>
          </a:p>
          <a:p>
            <a:pPr marL="292608" lvl="1" indent="0">
              <a:lnSpc>
                <a:spcPct val="100000"/>
              </a:lnSpc>
              <a:buNone/>
            </a:pPr>
            <a:endParaRPr lang="en-US" sz="2800" dirty="0"/>
          </a:p>
          <a:p>
            <a:pPr>
              <a:lnSpc>
                <a:spcPct val="100000"/>
              </a:lnSpc>
            </a:pPr>
            <a:r>
              <a:rPr lang="en-US" sz="2800" dirty="0"/>
              <a:t>How was the Allowed Amount determined?</a:t>
            </a:r>
          </a:p>
          <a:p>
            <a:pPr lvl="1">
              <a:lnSpc>
                <a:spcPct val="100000"/>
              </a:lnSpc>
            </a:pPr>
            <a:r>
              <a:rPr lang="en-US" sz="2400" dirty="0"/>
              <a:t>It depends on the reimbursement method</a:t>
            </a:r>
          </a:p>
          <a:p>
            <a:pPr marL="160020" indent="0">
              <a:lnSpc>
                <a:spcPct val="100000"/>
              </a:lnSpc>
              <a:buNone/>
            </a:pPr>
            <a:endParaRPr lang="en-US" sz="2800" dirty="0"/>
          </a:p>
          <a:p>
            <a:pPr marL="160020" indent="0">
              <a:lnSpc>
                <a:spcPts val="1800"/>
              </a:lnSpc>
              <a:buNone/>
            </a:pPr>
            <a:endParaRPr lang="en-US" sz="2800" dirty="0"/>
          </a:p>
          <a:p>
            <a:pPr marL="292608" lvl="1" indent="0">
              <a:lnSpc>
                <a:spcPts val="1800"/>
              </a:lnSpc>
              <a:buNone/>
            </a:pPr>
            <a:endParaRPr lang="en-US" sz="2400" dirty="0"/>
          </a:p>
          <a:p>
            <a:pPr marL="160020" indent="0">
              <a:lnSpc>
                <a:spcPts val="1800"/>
              </a:lnSpc>
              <a:buNone/>
            </a:pPr>
            <a:endParaRPr lang="en-US" dirty="0"/>
          </a:p>
          <a:p>
            <a:pPr marL="160020" indent="0">
              <a:buNone/>
            </a:pPr>
            <a:endParaRPr lang="en-US" dirty="0"/>
          </a:p>
          <a:p>
            <a:pPr marL="160020" indent="0">
              <a:buNone/>
            </a:pPr>
            <a:endParaRPr lang="en-US" dirty="0"/>
          </a:p>
          <a:p>
            <a:pPr marL="160020" indent="0">
              <a:buNone/>
            </a:pPr>
            <a:endParaRPr lang="en-US" dirty="0"/>
          </a:p>
          <a:p>
            <a:endParaRPr lang="en-US" dirty="0"/>
          </a:p>
          <a:p>
            <a:pPr marL="160020" indent="0">
              <a:buNone/>
            </a:pPr>
            <a:endParaRPr lang="en-US" dirty="0"/>
          </a:p>
        </p:txBody>
      </p:sp>
      <p:sp>
        <p:nvSpPr>
          <p:cNvPr id="4" name="Slide Number Placeholder 3">
            <a:extLst>
              <a:ext uri="{FF2B5EF4-FFF2-40B4-BE49-F238E27FC236}">
                <a16:creationId xmlns:a16="http://schemas.microsoft.com/office/drawing/2014/main" id="{A2AC29D9-AFE2-4565-8DAB-D553D87814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896E971-62B6-F492-9169-488962213A6C}"/>
              </a:ext>
            </a:extLst>
          </p:cNvPr>
          <p:cNvPicPr>
            <a:picLocks noChangeAspect="1"/>
          </p:cNvPicPr>
          <p:nvPr/>
        </p:nvPicPr>
        <p:blipFill>
          <a:blip r:embed="rId2"/>
          <a:stretch>
            <a:fillRect/>
          </a:stretch>
        </p:blipFill>
        <p:spPr>
          <a:xfrm>
            <a:off x="3645303" y="2373683"/>
            <a:ext cx="5316173" cy="1865538"/>
          </a:xfrm>
          <a:prstGeom prst="rect">
            <a:avLst/>
          </a:prstGeom>
        </p:spPr>
      </p:pic>
    </p:spTree>
    <p:extLst>
      <p:ext uri="{BB962C8B-B14F-4D97-AF65-F5344CB8AC3E}">
        <p14:creationId xmlns:p14="http://schemas.microsoft.com/office/powerpoint/2010/main" val="199922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D07-FFB6-4EFB-A3FA-EDC0708A1D99}"/>
              </a:ext>
            </a:extLst>
          </p:cNvPr>
          <p:cNvSpPr>
            <a:spLocks noGrp="1"/>
          </p:cNvSpPr>
          <p:nvPr>
            <p:ph type="title"/>
          </p:nvPr>
        </p:nvSpPr>
        <p:spPr/>
        <p:txBody>
          <a:bodyPr/>
          <a:lstStyle/>
          <a:p>
            <a:r>
              <a:rPr lang="en-US" dirty="0"/>
              <a:t>Reimbursement Methods</a:t>
            </a:r>
          </a:p>
        </p:txBody>
      </p:sp>
      <p:sp>
        <p:nvSpPr>
          <p:cNvPr id="3" name="Content Placeholder 2">
            <a:extLst>
              <a:ext uri="{FF2B5EF4-FFF2-40B4-BE49-F238E27FC236}">
                <a16:creationId xmlns:a16="http://schemas.microsoft.com/office/drawing/2014/main" id="{034E4C5E-37A8-4118-B565-D585B13A766C}"/>
              </a:ext>
            </a:extLst>
          </p:cNvPr>
          <p:cNvSpPr>
            <a:spLocks noGrp="1"/>
          </p:cNvSpPr>
          <p:nvPr>
            <p:ph idx="1"/>
          </p:nvPr>
        </p:nvSpPr>
        <p:spPr/>
        <p:txBody>
          <a:bodyPr/>
          <a:lstStyle/>
          <a:p>
            <a:pPr marL="160020" indent="0">
              <a:lnSpc>
                <a:spcPts val="1800"/>
              </a:lnSpc>
              <a:buNone/>
            </a:pPr>
            <a:endParaRPr lang="en-US" dirty="0"/>
          </a:p>
          <a:p>
            <a:pPr>
              <a:lnSpc>
                <a:spcPts val="1800"/>
              </a:lnSpc>
            </a:pPr>
            <a:endParaRPr lang="en-US" dirty="0"/>
          </a:p>
          <a:p>
            <a:pPr>
              <a:lnSpc>
                <a:spcPts val="1800"/>
              </a:lnSpc>
            </a:pPr>
            <a:endParaRPr lang="en-US" dirty="0"/>
          </a:p>
          <a:p>
            <a:pPr marL="160020" indent="0">
              <a:buNone/>
            </a:pPr>
            <a:endParaRPr lang="en-US" dirty="0"/>
          </a:p>
          <a:p>
            <a:endParaRPr lang="en-US" dirty="0"/>
          </a:p>
          <a:p>
            <a:pPr marL="160020" indent="0">
              <a:buNone/>
            </a:pPr>
            <a:endParaRPr lang="en-US" dirty="0"/>
          </a:p>
          <a:p>
            <a:endParaRPr lang="en-US" dirty="0"/>
          </a:p>
          <a:p>
            <a:pPr marL="160020" indent="0">
              <a:buNone/>
            </a:pPr>
            <a:endParaRPr lang="en-US" dirty="0"/>
          </a:p>
        </p:txBody>
      </p:sp>
      <p:sp>
        <p:nvSpPr>
          <p:cNvPr id="4" name="Slide Number Placeholder 3">
            <a:extLst>
              <a:ext uri="{FF2B5EF4-FFF2-40B4-BE49-F238E27FC236}">
                <a16:creationId xmlns:a16="http://schemas.microsoft.com/office/drawing/2014/main" id="{A2AC29D9-AFE2-4565-8DAB-D553D87814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graphicFrame>
        <p:nvGraphicFramePr>
          <p:cNvPr id="9" name="Diagram 8">
            <a:extLst>
              <a:ext uri="{FF2B5EF4-FFF2-40B4-BE49-F238E27FC236}">
                <a16:creationId xmlns:a16="http://schemas.microsoft.com/office/drawing/2014/main" id="{199D0A88-0DC1-76E8-551B-14AE316F4C45}"/>
              </a:ext>
            </a:extLst>
          </p:cNvPr>
          <p:cNvGraphicFramePr/>
          <p:nvPr/>
        </p:nvGraphicFramePr>
        <p:xfrm>
          <a:off x="1962661" y="1254308"/>
          <a:ext cx="7296347" cy="4920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4ACCA39-0EB2-9458-CB6E-CA96952CC008}"/>
              </a:ext>
            </a:extLst>
          </p:cNvPr>
          <p:cNvSpPr txBox="1"/>
          <p:nvPr/>
        </p:nvSpPr>
        <p:spPr>
          <a:xfrm>
            <a:off x="2613297" y="1666761"/>
            <a:ext cx="131956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CB316">
                    <a:lumMod val="75000"/>
                  </a:srgbClr>
                </a:solidFill>
                <a:effectLst/>
                <a:uLnTx/>
                <a:uFillTx/>
                <a:latin typeface="Calibri" panose="020F0502020204030204"/>
                <a:ea typeface="+mn-ea"/>
                <a:cs typeface="+mn-cs"/>
              </a:rPr>
              <a:t>DRG Rate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CB316">
                    <a:lumMod val="75000"/>
                  </a:srgbClr>
                </a:solidFill>
                <a:effectLst/>
                <a:uLnTx/>
                <a:uFillTx/>
                <a:latin typeface="Calibri" panose="020F0502020204030204"/>
                <a:ea typeface="+mn-ea"/>
                <a:cs typeface="+mn-cs"/>
              </a:rPr>
              <a:t>Per Diem</a:t>
            </a:r>
          </a:p>
        </p:txBody>
      </p:sp>
      <p:sp>
        <p:nvSpPr>
          <p:cNvPr id="11" name="TextBox 10">
            <a:extLst>
              <a:ext uri="{FF2B5EF4-FFF2-40B4-BE49-F238E27FC236}">
                <a16:creationId xmlns:a16="http://schemas.microsoft.com/office/drawing/2014/main" id="{4BDE489F-F4D9-00C7-545E-FF6A7A1D998A}"/>
              </a:ext>
            </a:extLst>
          </p:cNvPr>
          <p:cNvSpPr txBox="1"/>
          <p:nvPr/>
        </p:nvSpPr>
        <p:spPr>
          <a:xfrm>
            <a:off x="8490562" y="4889982"/>
            <a:ext cx="22615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CB316">
                    <a:lumMod val="75000"/>
                  </a:srgbClr>
                </a:solidFill>
                <a:effectLst/>
                <a:uLnTx/>
                <a:uFillTx/>
                <a:latin typeface="Calibri" panose="020F0502020204030204"/>
                <a:ea typeface="+mn-ea"/>
                <a:cs typeface="+mn-cs"/>
              </a:rPr>
              <a:t>Rate by CPT or HCPCS</a:t>
            </a:r>
          </a:p>
        </p:txBody>
      </p:sp>
      <p:sp>
        <p:nvSpPr>
          <p:cNvPr id="12" name="TextBox 11">
            <a:extLst>
              <a:ext uri="{FF2B5EF4-FFF2-40B4-BE49-F238E27FC236}">
                <a16:creationId xmlns:a16="http://schemas.microsoft.com/office/drawing/2014/main" id="{640F99C2-F5FF-DD76-8807-B029D3C60A19}"/>
              </a:ext>
            </a:extLst>
          </p:cNvPr>
          <p:cNvSpPr txBox="1"/>
          <p:nvPr/>
        </p:nvSpPr>
        <p:spPr>
          <a:xfrm>
            <a:off x="822205" y="4428317"/>
            <a:ext cx="194192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CB316">
                    <a:lumMod val="75000"/>
                  </a:srgbClr>
                </a:solidFill>
                <a:effectLst/>
                <a:uLnTx/>
                <a:uFillTx/>
                <a:latin typeface="Calibri" panose="020F0502020204030204"/>
                <a:ea typeface="+mn-ea"/>
                <a:cs typeface="+mn-cs"/>
              </a:rPr>
              <a:t>APC Rate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CB316">
                    <a:lumMod val="75000"/>
                  </a:srgbClr>
                </a:solidFill>
                <a:effectLst/>
                <a:uLnTx/>
                <a:uFillTx/>
                <a:latin typeface="Calibri" panose="020F0502020204030204"/>
                <a:ea typeface="+mn-ea"/>
                <a:cs typeface="+mn-cs"/>
              </a:rPr>
              <a:t>Bundled Payment</a:t>
            </a:r>
          </a:p>
        </p:txBody>
      </p:sp>
      <p:sp>
        <p:nvSpPr>
          <p:cNvPr id="13" name="TextBox 12">
            <a:extLst>
              <a:ext uri="{FF2B5EF4-FFF2-40B4-BE49-F238E27FC236}">
                <a16:creationId xmlns:a16="http://schemas.microsoft.com/office/drawing/2014/main" id="{CBFB4C4F-6A83-7D69-4AE0-120100D36BEA}"/>
              </a:ext>
            </a:extLst>
          </p:cNvPr>
          <p:cNvSpPr txBox="1"/>
          <p:nvPr/>
        </p:nvSpPr>
        <p:spPr>
          <a:xfrm>
            <a:off x="1356827" y="2694378"/>
            <a:ext cx="20782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CB316">
                    <a:lumMod val="75000"/>
                  </a:srgbClr>
                </a:solidFill>
                <a:effectLst/>
                <a:uLnTx/>
                <a:uFillTx/>
                <a:latin typeface="Calibri" panose="020F0502020204030204"/>
                <a:ea typeface="+mn-ea"/>
                <a:cs typeface="+mn-cs"/>
              </a:rPr>
              <a:t>Stop-loss Protection</a:t>
            </a:r>
          </a:p>
        </p:txBody>
      </p:sp>
      <p:sp>
        <p:nvSpPr>
          <p:cNvPr id="15" name="TextBox 14">
            <a:extLst>
              <a:ext uri="{FF2B5EF4-FFF2-40B4-BE49-F238E27FC236}">
                <a16:creationId xmlns:a16="http://schemas.microsoft.com/office/drawing/2014/main" id="{6653FDF6-2D83-DA55-6884-8FF6B619E485}"/>
              </a:ext>
            </a:extLst>
          </p:cNvPr>
          <p:cNvSpPr txBox="1"/>
          <p:nvPr/>
        </p:nvSpPr>
        <p:spPr>
          <a:xfrm>
            <a:off x="7637599" y="2651115"/>
            <a:ext cx="20782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CB316">
                    <a:lumMod val="75000"/>
                  </a:srgbClr>
                </a:solidFill>
                <a:effectLst/>
                <a:uLnTx/>
                <a:uFillTx/>
                <a:latin typeface="Calibri" panose="020F0502020204030204"/>
                <a:ea typeface="+mn-ea"/>
                <a:cs typeface="+mn-cs"/>
              </a:rPr>
              <a:t>Percent of Charge</a:t>
            </a:r>
          </a:p>
        </p:txBody>
      </p:sp>
      <p:cxnSp>
        <p:nvCxnSpPr>
          <p:cNvPr id="17" name="Straight Arrow Connector 16">
            <a:extLst>
              <a:ext uri="{FF2B5EF4-FFF2-40B4-BE49-F238E27FC236}">
                <a16:creationId xmlns:a16="http://schemas.microsoft.com/office/drawing/2014/main" id="{5AB9616B-912C-7B09-22BE-A5B60B9971C4}"/>
              </a:ext>
            </a:extLst>
          </p:cNvPr>
          <p:cNvCxnSpPr>
            <a:cxnSpLocks/>
          </p:cNvCxnSpPr>
          <p:nvPr/>
        </p:nvCxnSpPr>
        <p:spPr>
          <a:xfrm flipH="1">
            <a:off x="5610834" y="2879044"/>
            <a:ext cx="2026765" cy="11273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7701CBD5-C003-521E-F298-D4516F4947EA}"/>
              </a:ext>
            </a:extLst>
          </p:cNvPr>
          <p:cNvCxnSpPr>
            <a:cxnSpLocks/>
          </p:cNvCxnSpPr>
          <p:nvPr/>
        </p:nvCxnSpPr>
        <p:spPr>
          <a:xfrm flipH="1" flipV="1">
            <a:off x="5564591" y="4983259"/>
            <a:ext cx="2925971" cy="913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1E8CB790-F466-3C93-F0A9-680D6A6E1086}"/>
              </a:ext>
            </a:extLst>
          </p:cNvPr>
          <p:cNvCxnSpPr>
            <a:cxnSpLocks/>
          </p:cNvCxnSpPr>
          <p:nvPr/>
        </p:nvCxnSpPr>
        <p:spPr>
          <a:xfrm>
            <a:off x="3362750" y="3016577"/>
            <a:ext cx="1494566" cy="5184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8EFD872D-12DB-D0D9-E919-5ABD03114B0B}"/>
              </a:ext>
            </a:extLst>
          </p:cNvPr>
          <p:cNvCxnSpPr>
            <a:cxnSpLocks/>
          </p:cNvCxnSpPr>
          <p:nvPr/>
        </p:nvCxnSpPr>
        <p:spPr>
          <a:xfrm>
            <a:off x="2741209" y="4903882"/>
            <a:ext cx="1368824" cy="2558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3F102605-AEE6-6E4A-8C70-909DFA99F637}"/>
              </a:ext>
            </a:extLst>
          </p:cNvPr>
          <p:cNvCxnSpPr>
            <a:cxnSpLocks/>
          </p:cNvCxnSpPr>
          <p:nvPr/>
        </p:nvCxnSpPr>
        <p:spPr>
          <a:xfrm>
            <a:off x="3803295" y="2037888"/>
            <a:ext cx="1228731" cy="794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816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D07-FFB6-4EFB-A3FA-EDC0708A1D99}"/>
              </a:ext>
            </a:extLst>
          </p:cNvPr>
          <p:cNvSpPr>
            <a:spLocks noGrp="1"/>
          </p:cNvSpPr>
          <p:nvPr>
            <p:ph type="title"/>
          </p:nvPr>
        </p:nvSpPr>
        <p:spPr/>
        <p:txBody>
          <a:bodyPr/>
          <a:lstStyle/>
          <a:p>
            <a:r>
              <a:rPr lang="en-US" dirty="0"/>
              <a:t>Contract Analysis</a:t>
            </a:r>
          </a:p>
        </p:txBody>
      </p:sp>
      <p:sp>
        <p:nvSpPr>
          <p:cNvPr id="3" name="Content Placeholder 2">
            <a:extLst>
              <a:ext uri="{FF2B5EF4-FFF2-40B4-BE49-F238E27FC236}">
                <a16:creationId xmlns:a16="http://schemas.microsoft.com/office/drawing/2014/main" id="{034E4C5E-37A8-4118-B565-D585B13A766C}"/>
              </a:ext>
            </a:extLst>
          </p:cNvPr>
          <p:cNvSpPr>
            <a:spLocks noGrp="1"/>
          </p:cNvSpPr>
          <p:nvPr>
            <p:ph idx="1"/>
          </p:nvPr>
        </p:nvSpPr>
        <p:spPr>
          <a:xfrm>
            <a:off x="1097279" y="1348576"/>
            <a:ext cx="10252593" cy="4920656"/>
          </a:xfrm>
        </p:spPr>
        <p:txBody>
          <a:bodyPr>
            <a:normAutofit/>
          </a:bodyPr>
          <a:lstStyle/>
          <a:p>
            <a:pPr>
              <a:lnSpc>
                <a:spcPct val="100000"/>
              </a:lnSpc>
            </a:pPr>
            <a:r>
              <a:rPr lang="en-US" sz="2800" dirty="0"/>
              <a:t>A key input for the unit cost trend development</a:t>
            </a:r>
          </a:p>
          <a:p>
            <a:pPr>
              <a:lnSpc>
                <a:spcPct val="100000"/>
              </a:lnSpc>
            </a:pPr>
            <a:r>
              <a:rPr lang="en-US" sz="2800" dirty="0"/>
              <a:t>Widely used in </a:t>
            </a:r>
          </a:p>
          <a:p>
            <a:pPr lvl="1">
              <a:lnSpc>
                <a:spcPct val="100000"/>
              </a:lnSpc>
            </a:pPr>
            <a:r>
              <a:rPr lang="en-US" sz="2400" dirty="0"/>
              <a:t>contract rate negotiations between carriers/payers and providers</a:t>
            </a:r>
          </a:p>
          <a:p>
            <a:pPr lvl="1">
              <a:lnSpc>
                <a:spcPct val="100000"/>
              </a:lnSpc>
            </a:pPr>
            <a:r>
              <a:rPr lang="en-US" sz="2400" dirty="0"/>
              <a:t>carriers/payers’ provider network modeling such as building narrower networks, including/excluding providers based on rates</a:t>
            </a:r>
          </a:p>
          <a:p>
            <a:pPr>
              <a:lnSpc>
                <a:spcPct val="100000"/>
              </a:lnSpc>
            </a:pPr>
            <a:r>
              <a:rPr lang="en-US" sz="2800" dirty="0"/>
              <a:t>Often involves large volume of claims data and relies on assumptions of future distribution of services</a:t>
            </a:r>
          </a:p>
          <a:p>
            <a:pPr>
              <a:lnSpc>
                <a:spcPct val="100000"/>
              </a:lnSpc>
            </a:pPr>
            <a:r>
              <a:rPr lang="en-US" sz="2800" dirty="0"/>
              <a:t>Who typically perform the analysis?</a:t>
            </a:r>
          </a:p>
          <a:p>
            <a:pPr lvl="1">
              <a:lnSpc>
                <a:spcPct val="100000"/>
              </a:lnSpc>
            </a:pPr>
            <a:r>
              <a:rPr lang="en-US" sz="2400" dirty="0"/>
              <a:t>Health actuaries and healthcare analytics professionals</a:t>
            </a:r>
          </a:p>
          <a:p>
            <a:pPr lvl="1">
              <a:lnSpc>
                <a:spcPct val="100000"/>
              </a:lnSpc>
            </a:pPr>
            <a:endParaRPr lang="en-US" sz="2400" dirty="0"/>
          </a:p>
          <a:p>
            <a:pPr marL="292608" lvl="1" indent="0">
              <a:lnSpc>
                <a:spcPct val="100000"/>
              </a:lnSpc>
              <a:buNone/>
            </a:pPr>
            <a:endParaRPr lang="en-US" sz="2400" dirty="0"/>
          </a:p>
          <a:p>
            <a:pPr>
              <a:lnSpc>
                <a:spcPct val="100000"/>
              </a:lnSpc>
            </a:pPr>
            <a:endParaRPr lang="en-US" sz="2800" dirty="0"/>
          </a:p>
          <a:p>
            <a:pPr marL="160020" indent="0">
              <a:lnSpc>
                <a:spcPts val="1800"/>
              </a:lnSpc>
              <a:buNone/>
            </a:pPr>
            <a:endParaRPr lang="en-US" sz="2800" dirty="0"/>
          </a:p>
          <a:p>
            <a:pPr marL="292608" lvl="1" indent="0">
              <a:lnSpc>
                <a:spcPts val="1800"/>
              </a:lnSpc>
              <a:buNone/>
            </a:pPr>
            <a:endParaRPr lang="en-US" sz="2400" dirty="0"/>
          </a:p>
          <a:p>
            <a:pPr marL="160020" indent="0">
              <a:lnSpc>
                <a:spcPts val="1800"/>
              </a:lnSpc>
              <a:buNone/>
            </a:pPr>
            <a:endParaRPr lang="en-US" dirty="0"/>
          </a:p>
          <a:p>
            <a:pPr marL="160020" indent="0">
              <a:buNone/>
            </a:pPr>
            <a:endParaRPr lang="en-US" dirty="0"/>
          </a:p>
          <a:p>
            <a:pPr marL="160020" indent="0">
              <a:buNone/>
            </a:pPr>
            <a:endParaRPr lang="en-US" dirty="0"/>
          </a:p>
          <a:p>
            <a:pPr marL="160020" indent="0">
              <a:buNone/>
            </a:pPr>
            <a:endParaRPr lang="en-US" dirty="0"/>
          </a:p>
          <a:p>
            <a:endParaRPr lang="en-US" dirty="0"/>
          </a:p>
          <a:p>
            <a:pPr marL="160020" indent="0">
              <a:buNone/>
            </a:pPr>
            <a:endParaRPr lang="en-US" dirty="0"/>
          </a:p>
        </p:txBody>
      </p:sp>
      <p:sp>
        <p:nvSpPr>
          <p:cNvPr id="4" name="Slide Number Placeholder 3">
            <a:extLst>
              <a:ext uri="{FF2B5EF4-FFF2-40B4-BE49-F238E27FC236}">
                <a16:creationId xmlns:a16="http://schemas.microsoft.com/office/drawing/2014/main" id="{A2AC29D9-AFE2-4565-8DAB-D553D87814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72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D07-FFB6-4EFB-A3FA-EDC0708A1D99}"/>
              </a:ext>
            </a:extLst>
          </p:cNvPr>
          <p:cNvSpPr>
            <a:spLocks noGrp="1"/>
          </p:cNvSpPr>
          <p:nvPr>
            <p:ph type="title"/>
          </p:nvPr>
        </p:nvSpPr>
        <p:spPr/>
        <p:txBody>
          <a:bodyPr/>
          <a:lstStyle/>
          <a:p>
            <a:r>
              <a:rPr lang="en-US" dirty="0"/>
              <a:t>Competitor Intelligence</a:t>
            </a:r>
          </a:p>
        </p:txBody>
      </p:sp>
      <p:sp>
        <p:nvSpPr>
          <p:cNvPr id="3" name="Content Placeholder 2">
            <a:extLst>
              <a:ext uri="{FF2B5EF4-FFF2-40B4-BE49-F238E27FC236}">
                <a16:creationId xmlns:a16="http://schemas.microsoft.com/office/drawing/2014/main" id="{034E4C5E-37A8-4118-B565-D585B13A766C}"/>
              </a:ext>
            </a:extLst>
          </p:cNvPr>
          <p:cNvSpPr>
            <a:spLocks noGrp="1"/>
          </p:cNvSpPr>
          <p:nvPr>
            <p:ph idx="1"/>
          </p:nvPr>
        </p:nvSpPr>
        <p:spPr>
          <a:xfrm>
            <a:off x="1097279" y="1348576"/>
            <a:ext cx="10252593" cy="4920656"/>
          </a:xfrm>
        </p:spPr>
        <p:txBody>
          <a:bodyPr/>
          <a:lstStyle/>
          <a:p>
            <a:pPr>
              <a:lnSpc>
                <a:spcPct val="100000"/>
              </a:lnSpc>
            </a:pPr>
            <a:r>
              <a:rPr lang="en-US" sz="2800" dirty="0"/>
              <a:t>Contract rates are hidden information that are valuable to both carriers and providers.</a:t>
            </a:r>
          </a:p>
          <a:p>
            <a:pPr>
              <a:lnSpc>
                <a:spcPct val="100000"/>
              </a:lnSpc>
            </a:pPr>
            <a:r>
              <a:rPr lang="en-US" sz="2800" dirty="0"/>
              <a:t>Discount Analysis</a:t>
            </a:r>
          </a:p>
          <a:p>
            <a:pPr lvl="1">
              <a:lnSpc>
                <a:spcPct val="100000"/>
              </a:lnSpc>
            </a:pPr>
            <a:r>
              <a:rPr lang="en-US" sz="2400" dirty="0"/>
              <a:t>Measures the reduction from billed charges </a:t>
            </a:r>
          </a:p>
          <a:p>
            <a:pPr lvl="1">
              <a:lnSpc>
                <a:spcPct val="100000"/>
              </a:lnSpc>
            </a:pPr>
            <a:r>
              <a:rPr lang="en-US" sz="2400" dirty="0"/>
              <a:t>Requires access to claims data from multiple carriers</a:t>
            </a:r>
          </a:p>
          <a:p>
            <a:pPr>
              <a:lnSpc>
                <a:spcPct val="100000"/>
              </a:lnSpc>
            </a:pPr>
            <a:r>
              <a:rPr lang="en-US" sz="2800" dirty="0"/>
              <a:t>COB Analysis</a:t>
            </a:r>
          </a:p>
          <a:p>
            <a:pPr lvl="1">
              <a:lnSpc>
                <a:spcPct val="100000"/>
              </a:lnSpc>
            </a:pPr>
            <a:r>
              <a:rPr lang="en-US" sz="2400" dirty="0"/>
              <a:t>Usable data is often limited</a:t>
            </a:r>
          </a:p>
          <a:p>
            <a:pPr>
              <a:lnSpc>
                <a:spcPct val="100000"/>
              </a:lnSpc>
            </a:pPr>
            <a:r>
              <a:rPr lang="en-US" sz="2800" dirty="0"/>
              <a:t>Benchmark Medicare rate</a:t>
            </a:r>
          </a:p>
          <a:p>
            <a:pPr lvl="1">
              <a:lnSpc>
                <a:spcPct val="100000"/>
              </a:lnSpc>
            </a:pPr>
            <a:endParaRPr lang="en-US" sz="2400" dirty="0"/>
          </a:p>
          <a:p>
            <a:pPr lvl="1">
              <a:lnSpc>
                <a:spcPct val="100000"/>
              </a:lnSpc>
            </a:pPr>
            <a:endParaRPr lang="en-US" sz="2800" dirty="0"/>
          </a:p>
          <a:p>
            <a:pPr>
              <a:lnSpc>
                <a:spcPct val="100000"/>
              </a:lnSpc>
            </a:pPr>
            <a:endParaRPr lang="en-US" sz="2800" dirty="0"/>
          </a:p>
          <a:p>
            <a:pPr lvl="1">
              <a:lnSpc>
                <a:spcPct val="100000"/>
              </a:lnSpc>
            </a:pPr>
            <a:endParaRPr lang="en-US" sz="2400" dirty="0"/>
          </a:p>
          <a:p>
            <a:pPr marL="292608" lvl="1" indent="0">
              <a:lnSpc>
                <a:spcPct val="100000"/>
              </a:lnSpc>
              <a:buNone/>
            </a:pPr>
            <a:endParaRPr lang="en-US" sz="2400" dirty="0"/>
          </a:p>
          <a:p>
            <a:pPr>
              <a:lnSpc>
                <a:spcPct val="100000"/>
              </a:lnSpc>
            </a:pPr>
            <a:endParaRPr lang="en-US" sz="2800" dirty="0"/>
          </a:p>
          <a:p>
            <a:pPr marL="160020" indent="0">
              <a:lnSpc>
                <a:spcPts val="1800"/>
              </a:lnSpc>
              <a:buNone/>
            </a:pPr>
            <a:endParaRPr lang="en-US" sz="2800" dirty="0"/>
          </a:p>
          <a:p>
            <a:pPr marL="292608" lvl="1" indent="0">
              <a:lnSpc>
                <a:spcPts val="1800"/>
              </a:lnSpc>
              <a:buNone/>
            </a:pPr>
            <a:endParaRPr lang="en-US" sz="2400" dirty="0"/>
          </a:p>
          <a:p>
            <a:pPr marL="160020" indent="0">
              <a:lnSpc>
                <a:spcPts val="1800"/>
              </a:lnSpc>
              <a:buNone/>
            </a:pPr>
            <a:endParaRPr lang="en-US" dirty="0"/>
          </a:p>
          <a:p>
            <a:pPr marL="160020" indent="0">
              <a:buNone/>
            </a:pPr>
            <a:endParaRPr lang="en-US" dirty="0"/>
          </a:p>
          <a:p>
            <a:pPr marL="160020" indent="0">
              <a:buNone/>
            </a:pPr>
            <a:endParaRPr lang="en-US" dirty="0"/>
          </a:p>
          <a:p>
            <a:pPr marL="160020" indent="0">
              <a:buNone/>
            </a:pPr>
            <a:endParaRPr lang="en-US" dirty="0"/>
          </a:p>
          <a:p>
            <a:endParaRPr lang="en-US" dirty="0"/>
          </a:p>
          <a:p>
            <a:pPr marL="160020" indent="0">
              <a:buNone/>
            </a:pPr>
            <a:endParaRPr lang="en-US" dirty="0"/>
          </a:p>
        </p:txBody>
      </p:sp>
      <p:sp>
        <p:nvSpPr>
          <p:cNvPr id="4" name="Slide Number Placeholder 3">
            <a:extLst>
              <a:ext uri="{FF2B5EF4-FFF2-40B4-BE49-F238E27FC236}">
                <a16:creationId xmlns:a16="http://schemas.microsoft.com/office/drawing/2014/main" id="{A2AC29D9-AFE2-4565-8DAB-D553D87814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41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D07-FFB6-4EFB-A3FA-EDC0708A1D99}"/>
              </a:ext>
            </a:extLst>
          </p:cNvPr>
          <p:cNvSpPr>
            <a:spLocks noGrp="1"/>
          </p:cNvSpPr>
          <p:nvPr>
            <p:ph type="title"/>
          </p:nvPr>
        </p:nvSpPr>
        <p:spPr/>
        <p:txBody>
          <a:bodyPr/>
          <a:lstStyle/>
          <a:p>
            <a:r>
              <a:rPr lang="en-US" dirty="0"/>
              <a:t>Looking Ahead: Transparency Data</a:t>
            </a:r>
          </a:p>
        </p:txBody>
      </p:sp>
      <p:sp>
        <p:nvSpPr>
          <p:cNvPr id="3" name="Content Placeholder 2">
            <a:extLst>
              <a:ext uri="{FF2B5EF4-FFF2-40B4-BE49-F238E27FC236}">
                <a16:creationId xmlns:a16="http://schemas.microsoft.com/office/drawing/2014/main" id="{034E4C5E-37A8-4118-B565-D585B13A766C}"/>
              </a:ext>
            </a:extLst>
          </p:cNvPr>
          <p:cNvSpPr>
            <a:spLocks noGrp="1"/>
          </p:cNvSpPr>
          <p:nvPr>
            <p:ph idx="1"/>
          </p:nvPr>
        </p:nvSpPr>
        <p:spPr>
          <a:xfrm>
            <a:off x="4479671" y="1508375"/>
            <a:ext cx="6564150" cy="4920656"/>
          </a:xfrm>
        </p:spPr>
        <p:txBody>
          <a:bodyPr>
            <a:normAutofit/>
          </a:bodyPr>
          <a:lstStyle/>
          <a:p>
            <a:pPr>
              <a:lnSpc>
                <a:spcPct val="100000"/>
              </a:lnSpc>
            </a:pPr>
            <a:r>
              <a:rPr lang="en-US" sz="2800" dirty="0"/>
              <a:t>Is Transparency Data the ultimate solution for contract negotiation?</a:t>
            </a:r>
          </a:p>
          <a:p>
            <a:pPr marL="160020" indent="0">
              <a:lnSpc>
                <a:spcPct val="100000"/>
              </a:lnSpc>
              <a:buNone/>
            </a:pPr>
            <a:endParaRPr lang="en-US" sz="2800" dirty="0"/>
          </a:p>
          <a:p>
            <a:pPr>
              <a:lnSpc>
                <a:spcPct val="100000"/>
              </a:lnSpc>
            </a:pPr>
            <a:r>
              <a:rPr lang="en-US" sz="2800" dirty="0"/>
              <a:t>How would consumers benefit from Transparency Data?</a:t>
            </a:r>
          </a:p>
          <a:p>
            <a:pPr>
              <a:lnSpc>
                <a:spcPct val="100000"/>
              </a:lnSpc>
            </a:pPr>
            <a:endParaRPr lang="en-US" sz="2400" dirty="0"/>
          </a:p>
          <a:p>
            <a:pPr lvl="1">
              <a:lnSpc>
                <a:spcPct val="100000"/>
              </a:lnSpc>
            </a:pPr>
            <a:endParaRPr lang="en-US" sz="2800" dirty="0"/>
          </a:p>
          <a:p>
            <a:pPr>
              <a:lnSpc>
                <a:spcPct val="100000"/>
              </a:lnSpc>
            </a:pPr>
            <a:endParaRPr lang="en-US" sz="2800" dirty="0"/>
          </a:p>
          <a:p>
            <a:pPr lvl="1">
              <a:lnSpc>
                <a:spcPct val="100000"/>
              </a:lnSpc>
            </a:pPr>
            <a:endParaRPr lang="en-US" sz="2400" dirty="0"/>
          </a:p>
          <a:p>
            <a:pPr marL="292608" lvl="1" indent="0">
              <a:lnSpc>
                <a:spcPct val="100000"/>
              </a:lnSpc>
              <a:buNone/>
            </a:pPr>
            <a:endParaRPr lang="en-US" sz="2400" dirty="0"/>
          </a:p>
          <a:p>
            <a:pPr>
              <a:lnSpc>
                <a:spcPct val="100000"/>
              </a:lnSpc>
            </a:pPr>
            <a:endParaRPr lang="en-US" sz="2800" dirty="0"/>
          </a:p>
          <a:p>
            <a:pPr marL="160020" indent="0">
              <a:lnSpc>
                <a:spcPts val="1800"/>
              </a:lnSpc>
              <a:buNone/>
            </a:pPr>
            <a:endParaRPr lang="en-US" sz="2800" dirty="0"/>
          </a:p>
          <a:p>
            <a:pPr marL="292608" lvl="1" indent="0">
              <a:lnSpc>
                <a:spcPts val="1800"/>
              </a:lnSpc>
              <a:buNone/>
            </a:pPr>
            <a:endParaRPr lang="en-US" sz="2400" dirty="0"/>
          </a:p>
          <a:p>
            <a:pPr marL="160020" indent="0">
              <a:lnSpc>
                <a:spcPts val="1800"/>
              </a:lnSpc>
              <a:buNone/>
            </a:pPr>
            <a:endParaRPr lang="en-US" dirty="0"/>
          </a:p>
          <a:p>
            <a:pPr marL="160020" indent="0">
              <a:buNone/>
            </a:pPr>
            <a:endParaRPr lang="en-US" dirty="0"/>
          </a:p>
          <a:p>
            <a:pPr marL="160020" indent="0">
              <a:buNone/>
            </a:pPr>
            <a:endParaRPr lang="en-US" dirty="0"/>
          </a:p>
          <a:p>
            <a:pPr marL="160020" indent="0">
              <a:buNone/>
            </a:pPr>
            <a:endParaRPr lang="en-US" dirty="0"/>
          </a:p>
          <a:p>
            <a:endParaRPr lang="en-US" dirty="0"/>
          </a:p>
          <a:p>
            <a:pPr marL="160020" indent="0">
              <a:buNone/>
            </a:pPr>
            <a:endParaRPr lang="en-US" dirty="0"/>
          </a:p>
        </p:txBody>
      </p:sp>
      <p:sp>
        <p:nvSpPr>
          <p:cNvPr id="4" name="Slide Number Placeholder 3">
            <a:extLst>
              <a:ext uri="{FF2B5EF4-FFF2-40B4-BE49-F238E27FC236}">
                <a16:creationId xmlns:a16="http://schemas.microsoft.com/office/drawing/2014/main" id="{A2AC29D9-AFE2-4565-8DAB-D553D87814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pic>
        <p:nvPicPr>
          <p:cNvPr id="5" name="Picture 4" descr="Orange arrow exiting grid maze">
            <a:extLst>
              <a:ext uri="{FF2B5EF4-FFF2-40B4-BE49-F238E27FC236}">
                <a16:creationId xmlns:a16="http://schemas.microsoft.com/office/drawing/2014/main" id="{60EC8D06-2241-A452-6D82-045E8EEB509C}"/>
              </a:ext>
            </a:extLst>
          </p:cNvPr>
          <p:cNvPicPr>
            <a:picLocks noChangeAspect="1"/>
          </p:cNvPicPr>
          <p:nvPr/>
        </p:nvPicPr>
        <p:blipFill rotWithShape="1">
          <a:blip r:embed="rId2"/>
          <a:srcRect l="18965" r="22325"/>
          <a:stretch/>
        </p:blipFill>
        <p:spPr>
          <a:xfrm>
            <a:off x="1042721" y="1838960"/>
            <a:ext cx="2872331" cy="3180079"/>
          </a:xfrm>
          <a:prstGeom prst="rect">
            <a:avLst/>
          </a:prstGeom>
        </p:spPr>
      </p:pic>
    </p:spTree>
    <p:extLst>
      <p:ext uri="{BB962C8B-B14F-4D97-AF65-F5344CB8AC3E}">
        <p14:creationId xmlns:p14="http://schemas.microsoft.com/office/powerpoint/2010/main" val="143009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33DDD-B25D-0550-72DB-5A27422469AA}"/>
              </a:ext>
            </a:extLst>
          </p:cNvPr>
          <p:cNvSpPr>
            <a:spLocks noGrp="1"/>
          </p:cNvSpPr>
          <p:nvPr>
            <p:ph type="sldNum" idx="4"/>
          </p:nvPr>
        </p:nvSpPr>
        <p:spPr/>
        <p:txBody>
          <a:bodyPr/>
          <a:lstStyle/>
          <a:p>
            <a:fld id="{6113E31D-E2AB-40D1-8B51-AFA5AFEF393A}" type="slidenum">
              <a:rPr lang="en-US" smtClean="0"/>
              <a:pPr/>
              <a:t>16</a:t>
            </a:fld>
            <a:endParaRPr lang="en-US"/>
          </a:p>
        </p:txBody>
      </p:sp>
      <p:sp>
        <p:nvSpPr>
          <p:cNvPr id="6" name="Title 1">
            <a:extLst>
              <a:ext uri="{FF2B5EF4-FFF2-40B4-BE49-F238E27FC236}">
                <a16:creationId xmlns:a16="http://schemas.microsoft.com/office/drawing/2014/main" id="{B97737CE-F888-D78B-3559-F136E64834AA}"/>
              </a:ext>
            </a:extLst>
          </p:cNvPr>
          <p:cNvSpPr>
            <a:spLocks noGrp="1"/>
          </p:cNvSpPr>
          <p:nvPr>
            <p:ph type="title"/>
          </p:nvPr>
        </p:nvSpPr>
        <p:spPr>
          <a:xfrm>
            <a:off x="720676" y="1270001"/>
            <a:ext cx="10767024" cy="2105341"/>
          </a:xfrm>
        </p:spPr>
        <p:txBody>
          <a:bodyPr/>
          <a:lstStyle/>
          <a:p>
            <a:r>
              <a:rPr lang="en-US" dirty="0"/>
              <a:t>Payer Transparency Files</a:t>
            </a:r>
          </a:p>
        </p:txBody>
      </p:sp>
      <p:sp>
        <p:nvSpPr>
          <p:cNvPr id="7" name="TextBox 6">
            <a:extLst>
              <a:ext uri="{FF2B5EF4-FFF2-40B4-BE49-F238E27FC236}">
                <a16:creationId xmlns:a16="http://schemas.microsoft.com/office/drawing/2014/main" id="{18CA0457-9F0F-ECEF-C93C-8BA4DB523207}"/>
              </a:ext>
            </a:extLst>
          </p:cNvPr>
          <p:cNvSpPr txBox="1"/>
          <p:nvPr/>
        </p:nvSpPr>
        <p:spPr>
          <a:xfrm>
            <a:off x="3031435" y="4174435"/>
            <a:ext cx="4770781" cy="1323439"/>
          </a:xfrm>
          <a:prstGeom prst="rect">
            <a:avLst/>
          </a:prstGeom>
          <a:noFill/>
        </p:spPr>
        <p:txBody>
          <a:bodyPr wrap="square" rtlCol="0">
            <a:spAutoFit/>
          </a:bodyPr>
          <a:lstStyle/>
          <a:p>
            <a:r>
              <a:rPr lang="en-US" sz="2000" dirty="0">
                <a:solidFill>
                  <a:schemeClr val="bg1"/>
                </a:solidFill>
              </a:rPr>
              <a:t>Presented by:</a:t>
            </a:r>
          </a:p>
          <a:p>
            <a:r>
              <a:rPr lang="en-US" sz="2000" dirty="0">
                <a:solidFill>
                  <a:schemeClr val="bg1"/>
                </a:solidFill>
              </a:rPr>
              <a:t>Tony Pistilli, FSA, MAAA, CERA, CPC</a:t>
            </a:r>
          </a:p>
          <a:p>
            <a:r>
              <a:rPr lang="en-US" sz="2000" dirty="0">
                <a:solidFill>
                  <a:schemeClr val="bg1"/>
                </a:solidFill>
              </a:rPr>
              <a:t>Consulting Actuary</a:t>
            </a:r>
          </a:p>
          <a:p>
            <a:r>
              <a:rPr lang="en-US" sz="2000" dirty="0">
                <a:solidFill>
                  <a:schemeClr val="bg1"/>
                </a:solidFill>
              </a:rPr>
              <a:t>Axene Health Partners, LLC</a:t>
            </a:r>
          </a:p>
        </p:txBody>
      </p:sp>
    </p:spTree>
    <p:extLst>
      <p:ext uri="{BB962C8B-B14F-4D97-AF65-F5344CB8AC3E}">
        <p14:creationId xmlns:p14="http://schemas.microsoft.com/office/powerpoint/2010/main" val="386123523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278C-5B72-C45D-396A-C19D082C1062}"/>
              </a:ext>
            </a:extLst>
          </p:cNvPr>
          <p:cNvSpPr>
            <a:spLocks noGrp="1"/>
          </p:cNvSpPr>
          <p:nvPr>
            <p:ph type="title"/>
          </p:nvPr>
        </p:nvSpPr>
        <p:spPr/>
        <p:txBody>
          <a:bodyPr/>
          <a:lstStyle/>
          <a:p>
            <a:r>
              <a:rPr lang="en-US" dirty="0"/>
              <a:t>CMS Transparency Initiatives</a:t>
            </a:r>
          </a:p>
        </p:txBody>
      </p:sp>
      <p:sp>
        <p:nvSpPr>
          <p:cNvPr id="3" name="Content Placeholder 2">
            <a:extLst>
              <a:ext uri="{FF2B5EF4-FFF2-40B4-BE49-F238E27FC236}">
                <a16:creationId xmlns:a16="http://schemas.microsoft.com/office/drawing/2014/main" id="{87F551CC-822B-9B07-21AC-B7A905A17E6F}"/>
              </a:ext>
            </a:extLst>
          </p:cNvPr>
          <p:cNvSpPr>
            <a:spLocks noGrp="1"/>
          </p:cNvSpPr>
          <p:nvPr>
            <p:ph sz="quarter" idx="12"/>
          </p:nvPr>
        </p:nvSpPr>
        <p:spPr/>
        <p:txBody>
          <a:bodyPr>
            <a:normAutofit fontScale="85000" lnSpcReduction="20000"/>
          </a:bodyPr>
          <a:lstStyle/>
          <a:p>
            <a:r>
              <a:rPr lang="en-US" dirty="0"/>
              <a:t>Hospital Transparency =&gt; Billed Charges &amp; Cash Pay Amounts</a:t>
            </a:r>
          </a:p>
          <a:p>
            <a:pPr lvl="1"/>
            <a:r>
              <a:rPr lang="en-US" dirty="0"/>
              <a:t>January 1, 2021</a:t>
            </a:r>
          </a:p>
          <a:p>
            <a:pPr lvl="1"/>
            <a:r>
              <a:rPr lang="en-US" dirty="0"/>
              <a:t>“Comprehensive machine-readable file with all items and services”</a:t>
            </a:r>
          </a:p>
          <a:p>
            <a:r>
              <a:rPr lang="en-US" dirty="0"/>
              <a:t>Health Plan Price Transparency =&gt; Allowed Amounts</a:t>
            </a:r>
          </a:p>
          <a:p>
            <a:pPr lvl="1"/>
            <a:r>
              <a:rPr lang="en-US" dirty="0"/>
              <a:t>July 1, 2022 (after delays)</a:t>
            </a:r>
          </a:p>
          <a:p>
            <a:pPr lvl="1"/>
            <a:r>
              <a:rPr lang="en-US" dirty="0"/>
              <a:t>“Rates for all covered items and services between the plan or issuer and in-network providers”</a:t>
            </a:r>
          </a:p>
          <a:p>
            <a:pPr lvl="1"/>
            <a:r>
              <a:rPr lang="en-US" dirty="0"/>
              <a:t>Prescription drugs are included but currently delayed pending rulemaking</a:t>
            </a:r>
          </a:p>
          <a:p>
            <a:pPr lvl="1"/>
            <a:r>
              <a:rPr lang="en-US" dirty="0"/>
              <a:t>Penalty for non-compliance payable by plan sponsor</a:t>
            </a:r>
          </a:p>
          <a:p>
            <a:r>
              <a:rPr lang="en-US" dirty="0"/>
              <a:t>“Machine-readable”</a:t>
            </a:r>
          </a:p>
          <a:p>
            <a:pPr lvl="1"/>
            <a:r>
              <a:rPr lang="en-US" dirty="0"/>
              <a:t>Hospital files had no prescribed format, which left several questions open for interpretation:</a:t>
            </a:r>
          </a:p>
          <a:p>
            <a:pPr lvl="2"/>
            <a:r>
              <a:rPr lang="en-US" dirty="0"/>
              <a:t>How do you categorize items that do not have unique billing codes (e.g. transplant items)?</a:t>
            </a:r>
          </a:p>
          <a:p>
            <a:pPr lvl="2"/>
            <a:r>
              <a:rPr lang="en-US" dirty="0"/>
              <a:t>What file format do you use (e.g. CSV, JSON, XML, etc.)?</a:t>
            </a:r>
          </a:p>
          <a:p>
            <a:pPr lvl="2"/>
            <a:r>
              <a:rPr lang="en-US" dirty="0"/>
              <a:t>What level of granularity is required?</a:t>
            </a:r>
          </a:p>
          <a:p>
            <a:pPr lvl="1"/>
            <a:r>
              <a:rPr lang="en-US" dirty="0"/>
              <a:t>Payer Transparency has standard file format that answers most questions</a:t>
            </a:r>
          </a:p>
          <a:p>
            <a:pPr lvl="1"/>
            <a:endParaRPr lang="en-US" dirty="0"/>
          </a:p>
        </p:txBody>
      </p:sp>
      <p:sp>
        <p:nvSpPr>
          <p:cNvPr id="4" name="Slide Number Placeholder 3">
            <a:extLst>
              <a:ext uri="{FF2B5EF4-FFF2-40B4-BE49-F238E27FC236}">
                <a16:creationId xmlns:a16="http://schemas.microsoft.com/office/drawing/2014/main" id="{A32D3EA9-97D0-DBEC-8831-F8FC92B3CA14}"/>
              </a:ext>
            </a:extLst>
          </p:cNvPr>
          <p:cNvSpPr>
            <a:spLocks noGrp="1"/>
          </p:cNvSpPr>
          <p:nvPr>
            <p:ph type="sldNum" idx="4"/>
          </p:nvPr>
        </p:nvSpPr>
        <p:spPr/>
        <p:txBody>
          <a:bodyPr/>
          <a:lstStyle/>
          <a:p>
            <a:fld id="{00000000-1234-1234-1234-123412341234}" type="slidenum">
              <a:rPr lang="en-US" smtClean="0"/>
              <a:pPr/>
              <a:t>17</a:t>
            </a:fld>
            <a:endParaRPr lang="en-US" sz="1300" dirty="0"/>
          </a:p>
        </p:txBody>
      </p:sp>
    </p:spTree>
    <p:extLst>
      <p:ext uri="{BB962C8B-B14F-4D97-AF65-F5344CB8AC3E}">
        <p14:creationId xmlns:p14="http://schemas.microsoft.com/office/powerpoint/2010/main" val="284742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278C-5B72-C45D-396A-C19D082C1062}"/>
              </a:ext>
            </a:extLst>
          </p:cNvPr>
          <p:cNvSpPr>
            <a:spLocks noGrp="1"/>
          </p:cNvSpPr>
          <p:nvPr>
            <p:ph type="title"/>
          </p:nvPr>
        </p:nvSpPr>
        <p:spPr/>
        <p:txBody>
          <a:bodyPr/>
          <a:lstStyle/>
          <a:p>
            <a:r>
              <a:rPr lang="en-US" dirty="0"/>
              <a:t>Payer </a:t>
            </a:r>
            <a:r>
              <a:rPr lang="en-US" sz="4000" dirty="0"/>
              <a:t>Files Layout</a:t>
            </a:r>
            <a:endParaRPr lang="en-US" dirty="0"/>
          </a:p>
        </p:txBody>
      </p:sp>
      <p:sp>
        <p:nvSpPr>
          <p:cNvPr id="3" name="Content Placeholder 2">
            <a:extLst>
              <a:ext uri="{FF2B5EF4-FFF2-40B4-BE49-F238E27FC236}">
                <a16:creationId xmlns:a16="http://schemas.microsoft.com/office/drawing/2014/main" id="{87F551CC-822B-9B07-21AC-B7A905A17E6F}"/>
              </a:ext>
            </a:extLst>
          </p:cNvPr>
          <p:cNvSpPr>
            <a:spLocks noGrp="1"/>
          </p:cNvSpPr>
          <p:nvPr>
            <p:ph sz="quarter" idx="12"/>
          </p:nvPr>
        </p:nvSpPr>
        <p:spPr>
          <a:xfrm>
            <a:off x="838200" y="1610469"/>
            <a:ext cx="5571601" cy="4213225"/>
          </a:xfrm>
        </p:spPr>
        <p:txBody>
          <a:bodyPr>
            <a:normAutofit/>
          </a:bodyPr>
          <a:lstStyle/>
          <a:p>
            <a:r>
              <a:rPr lang="en-US" dirty="0" err="1"/>
              <a:t>Github</a:t>
            </a:r>
            <a:r>
              <a:rPr lang="en-US" dirty="0"/>
              <a:t> Page: </a:t>
            </a:r>
            <a:r>
              <a:rPr lang="en-US" sz="1100" dirty="0"/>
              <a:t>https://github.com/CMSgov/price-transparency-guide</a:t>
            </a:r>
          </a:p>
          <a:p>
            <a:r>
              <a:rPr lang="en-US" dirty="0"/>
              <a:t>File Naming Conventions</a:t>
            </a:r>
          </a:p>
          <a:p>
            <a:endParaRPr lang="en-US" sz="900" dirty="0"/>
          </a:p>
          <a:p>
            <a:r>
              <a:rPr lang="en-US" dirty="0"/>
              <a:t>Standardized Schema</a:t>
            </a:r>
          </a:p>
          <a:p>
            <a:pPr lvl="1">
              <a:spcBef>
                <a:spcPts val="600"/>
              </a:spcBef>
            </a:pPr>
            <a:r>
              <a:rPr lang="en-US" sz="2000" dirty="0"/>
              <a:t>Nested file structure</a:t>
            </a:r>
          </a:p>
          <a:p>
            <a:pPr lvl="1">
              <a:spcBef>
                <a:spcPts val="600"/>
              </a:spcBef>
            </a:pPr>
            <a:r>
              <a:rPr lang="en-US" sz="2000" dirty="0"/>
              <a:t>Required and optional field designations</a:t>
            </a:r>
          </a:p>
          <a:p>
            <a:pPr lvl="1">
              <a:spcBef>
                <a:spcPts val="600"/>
              </a:spcBef>
            </a:pPr>
            <a:r>
              <a:rPr lang="en-US" sz="2000" dirty="0"/>
              <a:t>Defined list of allowed values (e.g. </a:t>
            </a:r>
            <a:r>
              <a:rPr lang="en-US" sz="2000" dirty="0" err="1"/>
              <a:t>negotitated_type</a:t>
            </a:r>
            <a:r>
              <a:rPr lang="en-US" sz="2000" dirty="0"/>
              <a:t> = “negotiated”, “derived”, “fee schedule”, “percentage”, or “per diem”)</a:t>
            </a:r>
          </a:p>
          <a:p>
            <a:pPr lvl="1">
              <a:spcBef>
                <a:spcPts val="600"/>
              </a:spcBef>
            </a:pPr>
            <a:r>
              <a:rPr lang="en-US" sz="2000" dirty="0"/>
              <a:t>In-Network and Out-Of-Network</a:t>
            </a:r>
          </a:p>
          <a:p>
            <a:endParaRPr lang="en-US" dirty="0"/>
          </a:p>
          <a:p>
            <a:endParaRPr lang="en-US" dirty="0"/>
          </a:p>
        </p:txBody>
      </p:sp>
      <p:sp>
        <p:nvSpPr>
          <p:cNvPr id="4" name="Slide Number Placeholder 3">
            <a:extLst>
              <a:ext uri="{FF2B5EF4-FFF2-40B4-BE49-F238E27FC236}">
                <a16:creationId xmlns:a16="http://schemas.microsoft.com/office/drawing/2014/main" id="{A32D3EA9-97D0-DBEC-8831-F8FC92B3CA14}"/>
              </a:ext>
            </a:extLst>
          </p:cNvPr>
          <p:cNvSpPr>
            <a:spLocks noGrp="1"/>
          </p:cNvSpPr>
          <p:nvPr>
            <p:ph type="sldNum" idx="4"/>
          </p:nvPr>
        </p:nvSpPr>
        <p:spPr/>
        <p:txBody>
          <a:bodyPr/>
          <a:lstStyle/>
          <a:p>
            <a:fld id="{00000000-1234-1234-1234-123412341234}" type="slidenum">
              <a:rPr lang="en-US" smtClean="0"/>
              <a:pPr/>
              <a:t>18</a:t>
            </a:fld>
            <a:endParaRPr lang="en-US" sz="1300" dirty="0"/>
          </a:p>
        </p:txBody>
      </p:sp>
      <p:sp>
        <p:nvSpPr>
          <p:cNvPr id="5" name="Content Placeholder 2">
            <a:extLst>
              <a:ext uri="{FF2B5EF4-FFF2-40B4-BE49-F238E27FC236}">
                <a16:creationId xmlns:a16="http://schemas.microsoft.com/office/drawing/2014/main" id="{4EC36B78-365B-88FA-304C-E94428D2D0A8}"/>
              </a:ext>
            </a:extLst>
          </p:cNvPr>
          <p:cNvSpPr txBox="1">
            <a:spLocks/>
          </p:cNvSpPr>
          <p:nvPr/>
        </p:nvSpPr>
        <p:spPr>
          <a:xfrm>
            <a:off x="628650" y="2698767"/>
            <a:ext cx="3287742" cy="33660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9D45D1B9-462B-9D21-F83A-931330154E4F}"/>
              </a:ext>
            </a:extLst>
          </p:cNvPr>
          <p:cNvPicPr>
            <a:picLocks noChangeAspect="1"/>
          </p:cNvPicPr>
          <p:nvPr/>
        </p:nvPicPr>
        <p:blipFill>
          <a:blip r:embed="rId2"/>
          <a:stretch>
            <a:fillRect/>
          </a:stretch>
        </p:blipFill>
        <p:spPr>
          <a:xfrm>
            <a:off x="1121353" y="2555301"/>
            <a:ext cx="5288448" cy="378247"/>
          </a:xfrm>
          <a:prstGeom prst="rect">
            <a:avLst/>
          </a:prstGeom>
        </p:spPr>
      </p:pic>
      <p:pic>
        <p:nvPicPr>
          <p:cNvPr id="7" name="Picture 6">
            <a:extLst>
              <a:ext uri="{FF2B5EF4-FFF2-40B4-BE49-F238E27FC236}">
                <a16:creationId xmlns:a16="http://schemas.microsoft.com/office/drawing/2014/main" id="{0806C653-CE76-3C73-51D8-C2C0F9D2F5F9}"/>
              </a:ext>
            </a:extLst>
          </p:cNvPr>
          <p:cNvPicPr>
            <a:picLocks noChangeAspect="1"/>
          </p:cNvPicPr>
          <p:nvPr/>
        </p:nvPicPr>
        <p:blipFill>
          <a:blip r:embed="rId3"/>
          <a:stretch>
            <a:fillRect/>
          </a:stretch>
        </p:blipFill>
        <p:spPr>
          <a:xfrm>
            <a:off x="6875041" y="819086"/>
            <a:ext cx="4923242" cy="4691877"/>
          </a:xfrm>
          <a:prstGeom prst="rect">
            <a:avLst/>
          </a:prstGeom>
        </p:spPr>
      </p:pic>
    </p:spTree>
    <p:extLst>
      <p:ext uri="{BB962C8B-B14F-4D97-AF65-F5344CB8AC3E}">
        <p14:creationId xmlns:p14="http://schemas.microsoft.com/office/powerpoint/2010/main" val="174776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278C-5B72-C45D-396A-C19D082C1062}"/>
              </a:ext>
            </a:extLst>
          </p:cNvPr>
          <p:cNvSpPr>
            <a:spLocks noGrp="1"/>
          </p:cNvSpPr>
          <p:nvPr>
            <p:ph type="title"/>
          </p:nvPr>
        </p:nvSpPr>
        <p:spPr/>
        <p:txBody>
          <a:bodyPr/>
          <a:lstStyle/>
          <a:p>
            <a:r>
              <a:rPr lang="en-US" dirty="0"/>
              <a:t>JSON Format</a:t>
            </a:r>
            <a:endParaRPr lang="en-US" sz="4000" b="1" i="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7F551CC-822B-9B07-21AC-B7A905A17E6F}"/>
              </a:ext>
            </a:extLst>
          </p:cNvPr>
          <p:cNvSpPr>
            <a:spLocks noGrp="1"/>
          </p:cNvSpPr>
          <p:nvPr>
            <p:ph sz="quarter" idx="12"/>
          </p:nvPr>
        </p:nvSpPr>
        <p:spPr>
          <a:xfrm>
            <a:off x="838201" y="1610470"/>
            <a:ext cx="7624312" cy="1357018"/>
          </a:xfrm>
        </p:spPr>
        <p:txBody>
          <a:bodyPr>
            <a:normAutofit/>
          </a:bodyPr>
          <a:lstStyle/>
          <a:p>
            <a:pPr marL="342900" indent="-342900">
              <a:buFont typeface="Arial" panose="020B0604020202020204" pitchFamily="34" charset="0"/>
              <a:buChar char="•"/>
            </a:pPr>
            <a:r>
              <a:rPr lang="en-US" sz="2000" b="0" i="0" dirty="0">
                <a:latin typeface="Futura Condensed Medium" panose="020B0602020204020303" pitchFamily="34" charset="-79"/>
                <a:cs typeface="Futura Condensed Medium" panose="020B0602020204020303" pitchFamily="34" charset="-79"/>
              </a:rPr>
              <a:t>Accommodates nested structure very well (efficient file size)</a:t>
            </a:r>
          </a:p>
          <a:p>
            <a:pPr marL="342900" indent="-342900">
              <a:buFont typeface="Arial" panose="020B0604020202020204" pitchFamily="34" charset="0"/>
              <a:buChar char="•"/>
            </a:pPr>
            <a:r>
              <a:rPr lang="en-US" sz="2000" dirty="0">
                <a:latin typeface="Futura Condensed Medium" panose="020B0602020204020303" pitchFamily="34" charset="-79"/>
                <a:cs typeface="Futura Condensed Medium" panose="020B0602020204020303" pitchFamily="34" charset="-79"/>
              </a:rPr>
              <a:t>Easy to standardize file format and validate</a:t>
            </a:r>
          </a:p>
          <a:p>
            <a:pPr marL="342900" indent="-342900">
              <a:buFont typeface="Arial" panose="020B0604020202020204" pitchFamily="34" charset="0"/>
              <a:buChar char="•"/>
            </a:pPr>
            <a:r>
              <a:rPr lang="en-US" sz="2000" dirty="0">
                <a:latin typeface="Futura Condensed Medium" panose="020B0602020204020303" pitchFamily="34" charset="-79"/>
                <a:cs typeface="Futura Condensed Medium" panose="020B0602020204020303" pitchFamily="34" charset="-79"/>
              </a:rPr>
              <a:t>Cannot query in a traditional way (nested structure)</a:t>
            </a:r>
            <a:endParaRPr lang="en-US" sz="2000" b="0" i="0" dirty="0">
              <a:latin typeface="Futura Condensed Medium" panose="020B0602020204020303" pitchFamily="34" charset="-79"/>
              <a:cs typeface="Futura Condensed Medium" panose="020B0602020204020303" pitchFamily="34" charset="-79"/>
            </a:endParaRPr>
          </a:p>
          <a:p>
            <a:endParaRPr lang="en-US" dirty="0"/>
          </a:p>
          <a:p>
            <a:endParaRPr lang="en-US" dirty="0"/>
          </a:p>
        </p:txBody>
      </p:sp>
      <p:sp>
        <p:nvSpPr>
          <p:cNvPr id="4" name="Slide Number Placeholder 3">
            <a:extLst>
              <a:ext uri="{FF2B5EF4-FFF2-40B4-BE49-F238E27FC236}">
                <a16:creationId xmlns:a16="http://schemas.microsoft.com/office/drawing/2014/main" id="{A32D3EA9-97D0-DBEC-8831-F8FC92B3CA14}"/>
              </a:ext>
            </a:extLst>
          </p:cNvPr>
          <p:cNvSpPr>
            <a:spLocks noGrp="1"/>
          </p:cNvSpPr>
          <p:nvPr>
            <p:ph type="sldNum" idx="4"/>
          </p:nvPr>
        </p:nvSpPr>
        <p:spPr/>
        <p:txBody>
          <a:bodyPr/>
          <a:lstStyle/>
          <a:p>
            <a:fld id="{00000000-1234-1234-1234-123412341234}" type="slidenum">
              <a:rPr lang="en-US" smtClean="0"/>
              <a:pPr/>
              <a:t>19</a:t>
            </a:fld>
            <a:endParaRPr lang="en-US" sz="1300" dirty="0"/>
          </a:p>
        </p:txBody>
      </p:sp>
      <p:sp>
        <p:nvSpPr>
          <p:cNvPr id="5" name="Content Placeholder 2">
            <a:extLst>
              <a:ext uri="{FF2B5EF4-FFF2-40B4-BE49-F238E27FC236}">
                <a16:creationId xmlns:a16="http://schemas.microsoft.com/office/drawing/2014/main" id="{4EC36B78-365B-88FA-304C-E94428D2D0A8}"/>
              </a:ext>
            </a:extLst>
          </p:cNvPr>
          <p:cNvSpPr txBox="1">
            <a:spLocks/>
          </p:cNvSpPr>
          <p:nvPr/>
        </p:nvSpPr>
        <p:spPr>
          <a:xfrm>
            <a:off x="628650" y="2698767"/>
            <a:ext cx="3287742" cy="33660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0B064DE2-8DBF-F053-63A7-16E71E6FAD11}"/>
              </a:ext>
            </a:extLst>
          </p:cNvPr>
          <p:cNvPicPr>
            <a:picLocks noChangeAspect="1"/>
          </p:cNvPicPr>
          <p:nvPr/>
        </p:nvPicPr>
        <p:blipFill>
          <a:blip r:embed="rId2"/>
          <a:stretch>
            <a:fillRect/>
          </a:stretch>
        </p:blipFill>
        <p:spPr>
          <a:xfrm>
            <a:off x="8672064" y="1171260"/>
            <a:ext cx="3229426" cy="4515480"/>
          </a:xfrm>
          <a:prstGeom prst="rect">
            <a:avLst/>
          </a:prstGeom>
        </p:spPr>
      </p:pic>
      <p:graphicFrame>
        <p:nvGraphicFramePr>
          <p:cNvPr id="9" name="Diagram 8">
            <a:extLst>
              <a:ext uri="{FF2B5EF4-FFF2-40B4-BE49-F238E27FC236}">
                <a16:creationId xmlns:a16="http://schemas.microsoft.com/office/drawing/2014/main" id="{5E0A46CF-5807-0D05-4AF6-01748B286A8C}"/>
              </a:ext>
            </a:extLst>
          </p:cNvPr>
          <p:cNvGraphicFramePr/>
          <p:nvPr>
            <p:extLst>
              <p:ext uri="{D42A27DB-BD31-4B8C-83A1-F6EECF244321}">
                <p14:modId xmlns:p14="http://schemas.microsoft.com/office/powerpoint/2010/main" val="2865828684"/>
              </p:ext>
            </p:extLst>
          </p:nvPr>
        </p:nvGraphicFramePr>
        <p:xfrm>
          <a:off x="411908" y="2570246"/>
          <a:ext cx="8050605" cy="3623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65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8;p1">
            <a:extLst>
              <a:ext uri="{FF2B5EF4-FFF2-40B4-BE49-F238E27FC236}">
                <a16:creationId xmlns:a16="http://schemas.microsoft.com/office/drawing/2014/main" id="{E52B1272-1E1D-784A-A60E-102E499291F8}"/>
              </a:ext>
            </a:extLst>
          </p:cNvPr>
          <p:cNvSpPr txBox="1">
            <a:spLocks/>
          </p:cNvSpPr>
          <p:nvPr/>
        </p:nvSpPr>
        <p:spPr>
          <a:xfrm>
            <a:off x="897273" y="2687306"/>
            <a:ext cx="6268840" cy="2223128"/>
          </a:xfrm>
          <a:prstGeom prst="rect">
            <a:avLst/>
          </a:prstGeom>
          <a:noFill/>
          <a:ln>
            <a:noFill/>
          </a:ln>
        </p:spPr>
        <p:txBody>
          <a:bodyPr spcFirstLastPara="1" wrap="square" lIns="91425" tIns="45700" rIns="91425" bIns="45700" anchor="b" anchorCtr="0">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buSzPts val="3600"/>
            </a:pPr>
            <a:r>
              <a:rPr lang="en-US" dirty="0">
                <a:solidFill>
                  <a:schemeClr val="bg1"/>
                </a:solidFill>
              </a:rPr>
              <a:t>Session 7B: Use of Health Plan Transparency Data to Radically Transform Provider Contracting</a:t>
            </a:r>
          </a:p>
        </p:txBody>
      </p:sp>
      <p:sp>
        <p:nvSpPr>
          <p:cNvPr id="7" name="Google Shape;70;p1">
            <a:extLst>
              <a:ext uri="{FF2B5EF4-FFF2-40B4-BE49-F238E27FC236}">
                <a16:creationId xmlns:a16="http://schemas.microsoft.com/office/drawing/2014/main" id="{403CB82E-8066-974A-A123-CB0DE265416A}"/>
              </a:ext>
            </a:extLst>
          </p:cNvPr>
          <p:cNvSpPr txBox="1">
            <a:spLocks/>
          </p:cNvSpPr>
          <p:nvPr/>
        </p:nvSpPr>
        <p:spPr>
          <a:xfrm>
            <a:off x="7887995" y="4947656"/>
            <a:ext cx="6007273" cy="1368371"/>
          </a:xfrm>
          <a:prstGeom prst="rect">
            <a:avLst/>
          </a:prstGeom>
          <a:noFill/>
          <a:ln>
            <a:noFill/>
          </a:ln>
        </p:spPr>
        <p:txBody>
          <a:bodyPr spcFirstLastPara="1" wrap="square" lIns="91425" tIns="0" rIns="91425"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300"/>
              <a:buFont typeface="Arial" panose="020B0604020202020204" pitchFamily="34" charset="0"/>
              <a:buNone/>
            </a:pPr>
            <a:r>
              <a:rPr lang="en-US" sz="3500" dirty="0">
                <a:solidFill>
                  <a:schemeClr val="bg1"/>
                </a:solidFill>
              </a:rPr>
              <a:t>Presenters: </a:t>
            </a:r>
          </a:p>
          <a:p>
            <a:pPr marL="0" indent="0">
              <a:spcBef>
                <a:spcPts val="0"/>
              </a:spcBef>
              <a:buSzPts val="1300"/>
              <a:buNone/>
            </a:pPr>
            <a:r>
              <a:rPr lang="en-US" sz="1700" dirty="0">
                <a:solidFill>
                  <a:schemeClr val="bg1"/>
                </a:solidFill>
              </a:rPr>
              <a:t>Jing Qian, ASA, MAAA</a:t>
            </a:r>
          </a:p>
          <a:p>
            <a:pPr marL="0" indent="0">
              <a:spcBef>
                <a:spcPts val="0"/>
              </a:spcBef>
              <a:buSzPts val="1300"/>
              <a:buNone/>
            </a:pPr>
            <a:r>
              <a:rPr lang="en-US" sz="1700" dirty="0">
                <a:solidFill>
                  <a:schemeClr val="bg1"/>
                </a:solidFill>
              </a:rPr>
              <a:t>Tony Pistilli, FSA, FCA, MAAA</a:t>
            </a:r>
          </a:p>
          <a:p>
            <a:pPr marL="0" indent="0">
              <a:spcBef>
                <a:spcPts val="0"/>
              </a:spcBef>
              <a:buSzPts val="1300"/>
              <a:buNone/>
            </a:pPr>
            <a:r>
              <a:rPr lang="en-US" sz="1700" dirty="0">
                <a:solidFill>
                  <a:schemeClr val="bg1"/>
                </a:solidFill>
              </a:rPr>
              <a:t>David V. Axene, FSA, FCA, CERA, MAAA</a:t>
            </a:r>
          </a:p>
          <a:p>
            <a:pPr marL="0" indent="0">
              <a:spcBef>
                <a:spcPts val="0"/>
              </a:spcBef>
              <a:buSzPts val="1300"/>
              <a:buNone/>
            </a:pPr>
            <a:endParaRPr lang="en-US" sz="1400" dirty="0">
              <a:solidFill>
                <a:schemeClr val="bg1"/>
              </a:solidFill>
            </a:endParaRPr>
          </a:p>
          <a:p>
            <a:pPr marL="0" indent="0">
              <a:spcBef>
                <a:spcPts val="0"/>
              </a:spcBef>
              <a:buSzPts val="1300"/>
            </a:pPr>
            <a:endParaRPr lang="en-US" dirty="0"/>
          </a:p>
        </p:txBody>
      </p:sp>
      <p:sp>
        <p:nvSpPr>
          <p:cNvPr id="8" name="Google Shape;71;p1">
            <a:extLst>
              <a:ext uri="{FF2B5EF4-FFF2-40B4-BE49-F238E27FC236}">
                <a16:creationId xmlns:a16="http://schemas.microsoft.com/office/drawing/2014/main" id="{75C01300-7E7B-454A-B9E9-A1E950401D91}"/>
              </a:ext>
            </a:extLst>
          </p:cNvPr>
          <p:cNvSpPr txBox="1">
            <a:spLocks/>
          </p:cNvSpPr>
          <p:nvPr/>
        </p:nvSpPr>
        <p:spPr>
          <a:xfrm>
            <a:off x="897273" y="5136151"/>
            <a:ext cx="4572710" cy="290614"/>
          </a:xfrm>
          <a:prstGeom prst="rect">
            <a:avLst/>
          </a:prstGeom>
          <a:noFill/>
          <a:ln>
            <a:noFill/>
          </a:ln>
        </p:spPr>
        <p:txBody>
          <a:bodyPr spcFirstLastPara="1" wrap="square" lIns="91425" tIns="0" rIns="91425"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200"/>
              <a:buFont typeface="Calibri"/>
              <a:buNone/>
            </a:pPr>
            <a:r>
              <a:rPr lang="en-US" dirty="0">
                <a:solidFill>
                  <a:schemeClr val="bg1"/>
                </a:solidFill>
              </a:rPr>
              <a:t>July 13, 2023</a:t>
            </a:r>
          </a:p>
        </p:txBody>
      </p:sp>
      <p:sp>
        <p:nvSpPr>
          <p:cNvPr id="9" name="Google Shape;70;p1">
            <a:extLst>
              <a:ext uri="{FF2B5EF4-FFF2-40B4-BE49-F238E27FC236}">
                <a16:creationId xmlns:a16="http://schemas.microsoft.com/office/drawing/2014/main" id="{84D0EB14-D3D4-8048-AC3D-758A11C9C470}"/>
              </a:ext>
            </a:extLst>
          </p:cNvPr>
          <p:cNvSpPr txBox="1">
            <a:spLocks/>
          </p:cNvSpPr>
          <p:nvPr/>
        </p:nvSpPr>
        <p:spPr>
          <a:xfrm>
            <a:off x="7887996" y="4096688"/>
            <a:ext cx="6007272" cy="813746"/>
          </a:xfrm>
          <a:prstGeom prst="rect">
            <a:avLst/>
          </a:prstGeom>
          <a:noFill/>
          <a:ln>
            <a:noFill/>
          </a:ln>
        </p:spPr>
        <p:txBody>
          <a:bodyPr spcFirstLastPara="1" wrap="square" lIns="91425" tIns="0" rIns="91425"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300"/>
              <a:buFont typeface="Arial" panose="020B0604020202020204" pitchFamily="34" charset="0"/>
              <a:buNone/>
            </a:pPr>
            <a:r>
              <a:rPr lang="en-US" sz="3500" dirty="0">
                <a:solidFill>
                  <a:schemeClr val="bg1"/>
                </a:solidFill>
              </a:rPr>
              <a:t>Moderator: </a:t>
            </a:r>
          </a:p>
          <a:p>
            <a:pPr marL="0" indent="0">
              <a:spcBef>
                <a:spcPts val="0"/>
              </a:spcBef>
              <a:buSzPts val="1300"/>
              <a:buNone/>
            </a:pPr>
            <a:r>
              <a:rPr lang="en-US" sz="1700" dirty="0">
                <a:solidFill>
                  <a:schemeClr val="bg1"/>
                </a:solidFill>
              </a:rPr>
              <a:t>David V. Axene, FSA, FCA, CERA, MAAA</a:t>
            </a:r>
          </a:p>
          <a:p>
            <a:pPr marL="0" indent="0">
              <a:spcBef>
                <a:spcPts val="0"/>
              </a:spcBef>
              <a:buSzPts val="1300"/>
            </a:pPr>
            <a:endParaRPr lang="en-US" dirty="0"/>
          </a:p>
        </p:txBody>
      </p:sp>
      <p:pic>
        <p:nvPicPr>
          <p:cNvPr id="5" name="Picture 4" descr="A picture containing text, sign, tableware, dishware&#10;&#10;Description automatically generated">
            <a:extLst>
              <a:ext uri="{FF2B5EF4-FFF2-40B4-BE49-F238E27FC236}">
                <a16:creationId xmlns:a16="http://schemas.microsoft.com/office/drawing/2014/main" id="{D81716C8-75AB-F150-6117-DEEEBA28E0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888" y="553663"/>
            <a:ext cx="1932940" cy="886234"/>
          </a:xfrm>
          <a:prstGeom prst="rect">
            <a:avLst/>
          </a:prstGeom>
        </p:spPr>
      </p:pic>
    </p:spTree>
    <p:extLst>
      <p:ext uri="{BB962C8B-B14F-4D97-AF65-F5344CB8AC3E}">
        <p14:creationId xmlns:p14="http://schemas.microsoft.com/office/powerpoint/2010/main" val="236129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278C-5B72-C45D-396A-C19D082C1062}"/>
              </a:ext>
            </a:extLst>
          </p:cNvPr>
          <p:cNvSpPr>
            <a:spLocks noGrp="1"/>
          </p:cNvSpPr>
          <p:nvPr>
            <p:ph type="title"/>
          </p:nvPr>
        </p:nvSpPr>
        <p:spPr/>
        <p:txBody>
          <a:bodyPr/>
          <a:lstStyle/>
          <a:p>
            <a:r>
              <a:rPr lang="en-US" dirty="0"/>
              <a:t>JSON -&gt; CSV Considerations</a:t>
            </a:r>
          </a:p>
        </p:txBody>
      </p:sp>
      <p:sp>
        <p:nvSpPr>
          <p:cNvPr id="4" name="Slide Number Placeholder 3">
            <a:extLst>
              <a:ext uri="{FF2B5EF4-FFF2-40B4-BE49-F238E27FC236}">
                <a16:creationId xmlns:a16="http://schemas.microsoft.com/office/drawing/2014/main" id="{A32D3EA9-97D0-DBEC-8831-F8FC92B3CA14}"/>
              </a:ext>
            </a:extLst>
          </p:cNvPr>
          <p:cNvSpPr>
            <a:spLocks noGrp="1"/>
          </p:cNvSpPr>
          <p:nvPr>
            <p:ph type="sldNum" idx="4"/>
          </p:nvPr>
        </p:nvSpPr>
        <p:spPr/>
        <p:txBody>
          <a:bodyPr/>
          <a:lstStyle/>
          <a:p>
            <a:fld id="{00000000-1234-1234-1234-123412341234}" type="slidenum">
              <a:rPr lang="en-US" smtClean="0"/>
              <a:pPr/>
              <a:t>20</a:t>
            </a:fld>
            <a:endParaRPr lang="en-US" sz="1300" dirty="0"/>
          </a:p>
        </p:txBody>
      </p:sp>
      <p:sp>
        <p:nvSpPr>
          <p:cNvPr id="5" name="Content Placeholder 2">
            <a:extLst>
              <a:ext uri="{FF2B5EF4-FFF2-40B4-BE49-F238E27FC236}">
                <a16:creationId xmlns:a16="http://schemas.microsoft.com/office/drawing/2014/main" id="{4EC36B78-365B-88FA-304C-E94428D2D0A8}"/>
              </a:ext>
            </a:extLst>
          </p:cNvPr>
          <p:cNvSpPr txBox="1">
            <a:spLocks/>
          </p:cNvSpPr>
          <p:nvPr/>
        </p:nvSpPr>
        <p:spPr>
          <a:xfrm>
            <a:off x="628650" y="2698767"/>
            <a:ext cx="3287742" cy="33660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41BB46E1-31B4-AB68-455A-48FED1539D2E}"/>
              </a:ext>
            </a:extLst>
          </p:cNvPr>
          <p:cNvSpPr txBox="1">
            <a:spLocks/>
          </p:cNvSpPr>
          <p:nvPr/>
        </p:nvSpPr>
        <p:spPr>
          <a:xfrm>
            <a:off x="628650" y="1473816"/>
            <a:ext cx="10725150" cy="3366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Tools</a:t>
            </a:r>
          </a:p>
          <a:p>
            <a:pPr lvl="1"/>
            <a:r>
              <a:rPr lang="en-US"/>
              <a:t>SAS can do it, but can hit wall with biggest files</a:t>
            </a:r>
          </a:p>
          <a:p>
            <a:pPr lvl="1"/>
            <a:r>
              <a:rPr lang="en-US"/>
              <a:t>Python/R, two main approaches:</a:t>
            </a:r>
          </a:p>
          <a:p>
            <a:pPr lvl="2"/>
            <a:r>
              <a:rPr lang="en-US"/>
              <a:t>“Bulk” parsing – turn JSON into nested data frames/dictionaries, then flatten those</a:t>
            </a:r>
          </a:p>
          <a:p>
            <a:pPr lvl="2"/>
            <a:r>
              <a:rPr lang="en-US"/>
              <a:t>“Iterative” parsing – read JSON line-by-line and keep track of nested structure iteratively</a:t>
            </a:r>
          </a:p>
          <a:p>
            <a:pPr lvl="2"/>
            <a:endParaRPr lang="en-US"/>
          </a:p>
          <a:p>
            <a:r>
              <a:rPr lang="en-US" b="1"/>
              <a:t>Considerations For “Optimal” Setup</a:t>
            </a:r>
          </a:p>
          <a:p>
            <a:pPr lvl="1"/>
            <a:r>
              <a:rPr lang="en-US"/>
              <a:t>RAM vs. Disk - disk is cheaper/more readily accessible</a:t>
            </a:r>
          </a:p>
          <a:p>
            <a:pPr lvl="1"/>
            <a:r>
              <a:rPr lang="en-US"/>
              <a:t>RAM vs. CPU – maximize system resources</a:t>
            </a:r>
          </a:p>
          <a:p>
            <a:pPr lvl="1"/>
            <a:r>
              <a:rPr lang="en-US"/>
              <a:t>Parallel Processing – “naïve” or “programmatic”</a:t>
            </a:r>
          </a:p>
          <a:p>
            <a:pPr lvl="2"/>
            <a:endParaRPr lang="en-US"/>
          </a:p>
          <a:p>
            <a:pPr lvl="2"/>
            <a:endParaRPr lang="en-US" dirty="0"/>
          </a:p>
        </p:txBody>
      </p:sp>
    </p:spTree>
    <p:extLst>
      <p:ext uri="{BB962C8B-B14F-4D97-AF65-F5344CB8AC3E}">
        <p14:creationId xmlns:p14="http://schemas.microsoft.com/office/powerpoint/2010/main" val="401390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278C-5B72-C45D-396A-C19D082C1062}"/>
              </a:ext>
            </a:extLst>
          </p:cNvPr>
          <p:cNvSpPr>
            <a:spLocks noGrp="1"/>
          </p:cNvSpPr>
          <p:nvPr>
            <p:ph type="title"/>
          </p:nvPr>
        </p:nvSpPr>
        <p:spPr/>
        <p:txBody>
          <a:bodyPr/>
          <a:lstStyle/>
          <a:p>
            <a:r>
              <a:rPr lang="en-US" dirty="0"/>
              <a:t>File Data</a:t>
            </a:r>
          </a:p>
        </p:txBody>
      </p:sp>
      <p:sp>
        <p:nvSpPr>
          <p:cNvPr id="4" name="Slide Number Placeholder 3">
            <a:extLst>
              <a:ext uri="{FF2B5EF4-FFF2-40B4-BE49-F238E27FC236}">
                <a16:creationId xmlns:a16="http://schemas.microsoft.com/office/drawing/2014/main" id="{A32D3EA9-97D0-DBEC-8831-F8FC92B3CA14}"/>
              </a:ext>
            </a:extLst>
          </p:cNvPr>
          <p:cNvSpPr>
            <a:spLocks noGrp="1"/>
          </p:cNvSpPr>
          <p:nvPr>
            <p:ph type="sldNum" idx="4"/>
          </p:nvPr>
        </p:nvSpPr>
        <p:spPr/>
        <p:txBody>
          <a:bodyPr/>
          <a:lstStyle/>
          <a:p>
            <a:fld id="{00000000-1234-1234-1234-123412341234}" type="slidenum">
              <a:rPr lang="en-US" smtClean="0"/>
              <a:pPr/>
              <a:t>21</a:t>
            </a:fld>
            <a:endParaRPr lang="en-US" sz="1300" dirty="0"/>
          </a:p>
        </p:txBody>
      </p:sp>
      <p:sp>
        <p:nvSpPr>
          <p:cNvPr id="5" name="Content Placeholder 2">
            <a:extLst>
              <a:ext uri="{FF2B5EF4-FFF2-40B4-BE49-F238E27FC236}">
                <a16:creationId xmlns:a16="http://schemas.microsoft.com/office/drawing/2014/main" id="{4EC36B78-365B-88FA-304C-E94428D2D0A8}"/>
              </a:ext>
            </a:extLst>
          </p:cNvPr>
          <p:cNvSpPr txBox="1">
            <a:spLocks/>
          </p:cNvSpPr>
          <p:nvPr/>
        </p:nvSpPr>
        <p:spPr>
          <a:xfrm>
            <a:off x="628650" y="2698767"/>
            <a:ext cx="3287742" cy="33660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CD2A5AA9-287A-FC52-76C3-3E7F0193D45F}"/>
              </a:ext>
            </a:extLst>
          </p:cNvPr>
          <p:cNvPicPr>
            <a:picLocks noChangeAspect="1"/>
          </p:cNvPicPr>
          <p:nvPr/>
        </p:nvPicPr>
        <p:blipFill>
          <a:blip r:embed="rId2"/>
          <a:stretch>
            <a:fillRect/>
          </a:stretch>
        </p:blipFill>
        <p:spPr>
          <a:xfrm>
            <a:off x="701737" y="1307025"/>
            <a:ext cx="10788526" cy="4757795"/>
          </a:xfrm>
          <a:prstGeom prst="rect">
            <a:avLst/>
          </a:prstGeom>
        </p:spPr>
      </p:pic>
    </p:spTree>
    <p:extLst>
      <p:ext uri="{BB962C8B-B14F-4D97-AF65-F5344CB8AC3E}">
        <p14:creationId xmlns:p14="http://schemas.microsoft.com/office/powerpoint/2010/main" val="1108171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278C-5B72-C45D-396A-C19D082C1062}"/>
              </a:ext>
            </a:extLst>
          </p:cNvPr>
          <p:cNvSpPr>
            <a:spLocks noGrp="1"/>
          </p:cNvSpPr>
          <p:nvPr>
            <p:ph type="title"/>
          </p:nvPr>
        </p:nvSpPr>
        <p:spPr/>
        <p:txBody>
          <a:bodyPr/>
          <a:lstStyle/>
          <a:p>
            <a:r>
              <a:rPr lang="en-US" dirty="0"/>
              <a:t>File Data</a:t>
            </a:r>
          </a:p>
        </p:txBody>
      </p:sp>
      <p:sp>
        <p:nvSpPr>
          <p:cNvPr id="4" name="Slide Number Placeholder 3">
            <a:extLst>
              <a:ext uri="{FF2B5EF4-FFF2-40B4-BE49-F238E27FC236}">
                <a16:creationId xmlns:a16="http://schemas.microsoft.com/office/drawing/2014/main" id="{A32D3EA9-97D0-DBEC-8831-F8FC92B3CA14}"/>
              </a:ext>
            </a:extLst>
          </p:cNvPr>
          <p:cNvSpPr>
            <a:spLocks noGrp="1"/>
          </p:cNvSpPr>
          <p:nvPr>
            <p:ph type="sldNum" idx="4"/>
          </p:nvPr>
        </p:nvSpPr>
        <p:spPr/>
        <p:txBody>
          <a:bodyPr/>
          <a:lstStyle/>
          <a:p>
            <a:fld id="{00000000-1234-1234-1234-123412341234}" type="slidenum">
              <a:rPr lang="en-US" smtClean="0"/>
              <a:pPr/>
              <a:t>22</a:t>
            </a:fld>
            <a:endParaRPr lang="en-US" sz="1300" dirty="0"/>
          </a:p>
        </p:txBody>
      </p:sp>
      <p:sp>
        <p:nvSpPr>
          <p:cNvPr id="5" name="Content Placeholder 2">
            <a:extLst>
              <a:ext uri="{FF2B5EF4-FFF2-40B4-BE49-F238E27FC236}">
                <a16:creationId xmlns:a16="http://schemas.microsoft.com/office/drawing/2014/main" id="{4EC36B78-365B-88FA-304C-E94428D2D0A8}"/>
              </a:ext>
            </a:extLst>
          </p:cNvPr>
          <p:cNvSpPr txBox="1">
            <a:spLocks/>
          </p:cNvSpPr>
          <p:nvPr/>
        </p:nvSpPr>
        <p:spPr>
          <a:xfrm>
            <a:off x="628650" y="2698767"/>
            <a:ext cx="3287742" cy="33660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DB73434A-843F-4E09-9D91-9B5382265D6E}"/>
              </a:ext>
            </a:extLst>
          </p:cNvPr>
          <p:cNvPicPr>
            <a:picLocks noChangeAspect="1"/>
          </p:cNvPicPr>
          <p:nvPr/>
        </p:nvPicPr>
        <p:blipFill rotWithShape="1">
          <a:blip r:embed="rId2"/>
          <a:srcRect r="23526"/>
          <a:stretch/>
        </p:blipFill>
        <p:spPr>
          <a:xfrm>
            <a:off x="631209" y="1938302"/>
            <a:ext cx="10722591" cy="2981396"/>
          </a:xfrm>
          <a:prstGeom prst="rect">
            <a:avLst/>
          </a:prstGeom>
        </p:spPr>
      </p:pic>
    </p:spTree>
    <p:extLst>
      <p:ext uri="{BB962C8B-B14F-4D97-AF65-F5344CB8AC3E}">
        <p14:creationId xmlns:p14="http://schemas.microsoft.com/office/powerpoint/2010/main" val="232788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278C-5B72-C45D-396A-C19D082C1062}"/>
              </a:ext>
            </a:extLst>
          </p:cNvPr>
          <p:cNvSpPr>
            <a:spLocks noGrp="1"/>
          </p:cNvSpPr>
          <p:nvPr>
            <p:ph type="title"/>
          </p:nvPr>
        </p:nvSpPr>
        <p:spPr/>
        <p:txBody>
          <a:bodyPr/>
          <a:lstStyle/>
          <a:p>
            <a:r>
              <a:rPr lang="en-US" dirty="0"/>
              <a:t>Current Limitations</a:t>
            </a:r>
          </a:p>
        </p:txBody>
      </p:sp>
      <p:sp>
        <p:nvSpPr>
          <p:cNvPr id="4" name="Slide Number Placeholder 3">
            <a:extLst>
              <a:ext uri="{FF2B5EF4-FFF2-40B4-BE49-F238E27FC236}">
                <a16:creationId xmlns:a16="http://schemas.microsoft.com/office/drawing/2014/main" id="{A32D3EA9-97D0-DBEC-8831-F8FC92B3CA14}"/>
              </a:ext>
            </a:extLst>
          </p:cNvPr>
          <p:cNvSpPr>
            <a:spLocks noGrp="1"/>
          </p:cNvSpPr>
          <p:nvPr>
            <p:ph type="sldNum" idx="4"/>
          </p:nvPr>
        </p:nvSpPr>
        <p:spPr/>
        <p:txBody>
          <a:bodyPr/>
          <a:lstStyle/>
          <a:p>
            <a:fld id="{00000000-1234-1234-1234-123412341234}" type="slidenum">
              <a:rPr lang="en-US" smtClean="0"/>
              <a:pPr/>
              <a:t>23</a:t>
            </a:fld>
            <a:endParaRPr lang="en-US" sz="1300" dirty="0"/>
          </a:p>
        </p:txBody>
      </p:sp>
      <p:sp>
        <p:nvSpPr>
          <p:cNvPr id="5" name="Content Placeholder 2">
            <a:extLst>
              <a:ext uri="{FF2B5EF4-FFF2-40B4-BE49-F238E27FC236}">
                <a16:creationId xmlns:a16="http://schemas.microsoft.com/office/drawing/2014/main" id="{4EC36B78-365B-88FA-304C-E94428D2D0A8}"/>
              </a:ext>
            </a:extLst>
          </p:cNvPr>
          <p:cNvSpPr txBox="1">
            <a:spLocks/>
          </p:cNvSpPr>
          <p:nvPr/>
        </p:nvSpPr>
        <p:spPr>
          <a:xfrm>
            <a:off x="628650" y="2698767"/>
            <a:ext cx="3287742" cy="33660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41BB46E1-31B4-AB68-455A-48FED1539D2E}"/>
              </a:ext>
            </a:extLst>
          </p:cNvPr>
          <p:cNvSpPr txBox="1">
            <a:spLocks/>
          </p:cNvSpPr>
          <p:nvPr/>
        </p:nvSpPr>
        <p:spPr>
          <a:xfrm>
            <a:off x="628650" y="1473816"/>
            <a:ext cx="10725150" cy="3366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92% of prices are “negotiation” (vs. “fee schedule”, “percent of charge”, “per diem” or “derived”)</a:t>
            </a:r>
          </a:p>
          <a:p>
            <a:pPr lvl="1"/>
            <a:r>
              <a:rPr lang="en-US" sz="1800" dirty="0"/>
              <a:t>Several negotiated rates for same code (reflecting underlying payment policy/adjudication rules?)</a:t>
            </a:r>
          </a:p>
          <a:p>
            <a:pPr lvl="1"/>
            <a:r>
              <a:rPr lang="en-US" sz="1800" dirty="0"/>
              <a:t>Obfuscate contract structure (percent of charge services, maternity, etc.)</a:t>
            </a:r>
          </a:p>
          <a:p>
            <a:r>
              <a:rPr lang="en-US" sz="2000" dirty="0"/>
              <a:t>Hundreds/Thousands of files per payer =&gt; difficult to navigate</a:t>
            </a:r>
          </a:p>
          <a:p>
            <a:pPr lvl="1"/>
            <a:r>
              <a:rPr lang="en-US" sz="1800" dirty="0"/>
              <a:t>Get cryptic network plan id, but often not much else</a:t>
            </a:r>
          </a:p>
          <a:p>
            <a:pPr lvl="1"/>
            <a:r>
              <a:rPr lang="en-US" sz="1800" dirty="0"/>
              <a:t>Some payers categorize data by employer</a:t>
            </a:r>
          </a:p>
          <a:p>
            <a:pPr lvl="1"/>
            <a:r>
              <a:rPr lang="en-US" sz="1800" dirty="0"/>
              <a:t>Lots of duplicate data </a:t>
            </a:r>
          </a:p>
          <a:p>
            <a:pPr lvl="1"/>
            <a:r>
              <a:rPr lang="en-US" sz="1800" dirty="0"/>
              <a:t>“Zombie” Rates</a:t>
            </a:r>
          </a:p>
          <a:p>
            <a:r>
              <a:rPr lang="en-US" sz="2000" dirty="0"/>
              <a:t>Provider data at NPI level, but contracts are likely at TIN level (or even national standard contracts)</a:t>
            </a:r>
          </a:p>
          <a:p>
            <a:r>
              <a:rPr lang="en-US" sz="2000" dirty="0"/>
              <a:t>Contract structure (i.e. DRG Base Rate, % of Medicare, etc.) hidden </a:t>
            </a:r>
            <a:r>
              <a:rPr lang="en-US" sz="2000"/>
              <a:t>in detailed format</a:t>
            </a:r>
            <a:endParaRPr lang="en-US" sz="2000" dirty="0"/>
          </a:p>
          <a:p>
            <a:r>
              <a:rPr lang="en-US" sz="2000" dirty="0"/>
              <a:t>Little/no reporting of capitated agreements/VBC payments</a:t>
            </a:r>
          </a:p>
          <a:p>
            <a:r>
              <a:rPr lang="en-US" sz="2000" dirty="0"/>
              <a:t>Files update monthly; infrequent changes, but no way to know without processing</a:t>
            </a:r>
          </a:p>
          <a:p>
            <a:pPr lvl="2"/>
            <a:endParaRPr lang="en-US" sz="1600" dirty="0"/>
          </a:p>
          <a:p>
            <a:pPr lvl="2"/>
            <a:endParaRPr lang="en-US" dirty="0"/>
          </a:p>
        </p:txBody>
      </p:sp>
    </p:spTree>
    <p:extLst>
      <p:ext uri="{BB962C8B-B14F-4D97-AF65-F5344CB8AC3E}">
        <p14:creationId xmlns:p14="http://schemas.microsoft.com/office/powerpoint/2010/main" val="4293569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DC0E09-7FE3-05BD-51B1-E7E4551B1ED0}"/>
              </a:ext>
            </a:extLst>
          </p:cNvPr>
          <p:cNvSpPr>
            <a:spLocks noGrp="1"/>
          </p:cNvSpPr>
          <p:nvPr>
            <p:ph type="sldNum" idx="4"/>
          </p:nvPr>
        </p:nvSpPr>
        <p:spPr/>
        <p:txBody>
          <a:bodyPr/>
          <a:lstStyle/>
          <a:p>
            <a:fld id="{6113E31D-E2AB-40D1-8B51-AFA5AFEF393A}" type="slidenum">
              <a:rPr lang="en-US" smtClean="0"/>
              <a:pPr/>
              <a:t>24</a:t>
            </a:fld>
            <a:endParaRPr lang="en-US"/>
          </a:p>
        </p:txBody>
      </p:sp>
      <p:sp>
        <p:nvSpPr>
          <p:cNvPr id="2" name="Title 1">
            <a:extLst>
              <a:ext uri="{FF2B5EF4-FFF2-40B4-BE49-F238E27FC236}">
                <a16:creationId xmlns:a16="http://schemas.microsoft.com/office/drawing/2014/main" id="{759AD8CB-1297-C5DB-9045-60284D41C144}"/>
              </a:ext>
            </a:extLst>
          </p:cNvPr>
          <p:cNvSpPr>
            <a:spLocks noGrp="1"/>
          </p:cNvSpPr>
          <p:nvPr>
            <p:ph type="title"/>
          </p:nvPr>
        </p:nvSpPr>
        <p:spPr/>
        <p:txBody>
          <a:bodyPr/>
          <a:lstStyle/>
          <a:p>
            <a:r>
              <a:rPr lang="en-US" dirty="0"/>
              <a:t>Strategic questions about long term implications of transparency data</a:t>
            </a:r>
          </a:p>
        </p:txBody>
      </p:sp>
      <p:sp>
        <p:nvSpPr>
          <p:cNvPr id="8" name="TextBox 7">
            <a:extLst>
              <a:ext uri="{FF2B5EF4-FFF2-40B4-BE49-F238E27FC236}">
                <a16:creationId xmlns:a16="http://schemas.microsoft.com/office/drawing/2014/main" id="{B4A0282F-7420-28B9-E7AC-D5E07E9A1C0C}"/>
              </a:ext>
            </a:extLst>
          </p:cNvPr>
          <p:cNvSpPr txBox="1"/>
          <p:nvPr/>
        </p:nvSpPr>
        <p:spPr>
          <a:xfrm>
            <a:off x="3031435" y="4174435"/>
            <a:ext cx="4770781" cy="1323439"/>
          </a:xfrm>
          <a:prstGeom prst="rect">
            <a:avLst/>
          </a:prstGeom>
          <a:noFill/>
        </p:spPr>
        <p:txBody>
          <a:bodyPr wrap="square" rtlCol="0">
            <a:spAutoFit/>
          </a:bodyPr>
          <a:lstStyle/>
          <a:p>
            <a:r>
              <a:rPr lang="en-US" sz="2000" dirty="0">
                <a:solidFill>
                  <a:schemeClr val="bg1"/>
                </a:solidFill>
              </a:rPr>
              <a:t>Presented by:</a:t>
            </a:r>
          </a:p>
          <a:p>
            <a:r>
              <a:rPr lang="en-US" sz="2000" dirty="0">
                <a:solidFill>
                  <a:schemeClr val="bg1"/>
                </a:solidFill>
              </a:rPr>
              <a:t>David V. Axene, FSA, FCA, CERA, MAAA</a:t>
            </a:r>
          </a:p>
          <a:p>
            <a:r>
              <a:rPr lang="en-US" sz="2000" dirty="0">
                <a:solidFill>
                  <a:schemeClr val="bg1"/>
                </a:solidFill>
              </a:rPr>
              <a:t>Managing Partner &amp; Consulting Actuary</a:t>
            </a:r>
          </a:p>
          <a:p>
            <a:r>
              <a:rPr lang="en-US" sz="2000" dirty="0">
                <a:solidFill>
                  <a:schemeClr val="bg1"/>
                </a:solidFill>
              </a:rPr>
              <a:t>Axene Health Partners, LLC</a:t>
            </a:r>
          </a:p>
        </p:txBody>
      </p:sp>
    </p:spTree>
    <p:extLst>
      <p:ext uri="{BB962C8B-B14F-4D97-AF65-F5344CB8AC3E}">
        <p14:creationId xmlns:p14="http://schemas.microsoft.com/office/powerpoint/2010/main" val="131760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278C-5B72-C45D-396A-C19D082C1062}"/>
              </a:ext>
            </a:extLst>
          </p:cNvPr>
          <p:cNvSpPr>
            <a:spLocks noGrp="1"/>
          </p:cNvSpPr>
          <p:nvPr>
            <p:ph type="title"/>
          </p:nvPr>
        </p:nvSpPr>
        <p:spPr/>
        <p:txBody>
          <a:bodyPr/>
          <a:lstStyle/>
          <a:p>
            <a:r>
              <a:rPr lang="en-US" dirty="0"/>
              <a:t>Before Transparency Data</a:t>
            </a:r>
          </a:p>
        </p:txBody>
      </p:sp>
      <p:sp>
        <p:nvSpPr>
          <p:cNvPr id="3" name="Content Placeholder 2">
            <a:extLst>
              <a:ext uri="{FF2B5EF4-FFF2-40B4-BE49-F238E27FC236}">
                <a16:creationId xmlns:a16="http://schemas.microsoft.com/office/drawing/2014/main" id="{87F551CC-822B-9B07-21AC-B7A905A17E6F}"/>
              </a:ext>
            </a:extLst>
          </p:cNvPr>
          <p:cNvSpPr>
            <a:spLocks noGrp="1"/>
          </p:cNvSpPr>
          <p:nvPr>
            <p:ph sz="quarter" idx="12"/>
          </p:nvPr>
        </p:nvSpPr>
        <p:spPr/>
        <p:txBody>
          <a:bodyPr>
            <a:normAutofit lnSpcReduction="10000"/>
          </a:bodyPr>
          <a:lstStyle/>
          <a:p>
            <a:r>
              <a:rPr lang="en-US" dirty="0"/>
              <a:t>Health plans usually understood their own contract information</a:t>
            </a:r>
          </a:p>
          <a:p>
            <a:r>
              <a:rPr lang="en-US" dirty="0"/>
              <a:t>Health plans didn’t have a great understanding of the competitors contracting information</a:t>
            </a:r>
          </a:p>
          <a:p>
            <a:pPr lvl="1"/>
            <a:r>
              <a:rPr lang="en-US" dirty="0"/>
              <a:t>Oftentimes used COB information to draw conclusions</a:t>
            </a:r>
          </a:p>
          <a:p>
            <a:pPr lvl="1"/>
            <a:r>
              <a:rPr lang="en-US" dirty="0"/>
              <a:t>Sometimes certain information was published (e.g., BCBS information)</a:t>
            </a:r>
          </a:p>
          <a:p>
            <a:pPr lvl="1"/>
            <a:r>
              <a:rPr lang="en-US" dirty="0"/>
              <a:t>Occasionally gathered it from loyal providers, although limited in value</a:t>
            </a:r>
          </a:p>
          <a:p>
            <a:pPr lvl="1"/>
            <a:r>
              <a:rPr lang="en-US" dirty="0"/>
              <a:t>Many times learned the most from anecdotal information from networking discussions</a:t>
            </a:r>
          </a:p>
          <a:p>
            <a:r>
              <a:rPr lang="en-US" dirty="0"/>
              <a:t>Significant resources expended in contracting efforts, renewing contracts, building networks, measuring performance and correcting results for bad input from above. </a:t>
            </a:r>
          </a:p>
        </p:txBody>
      </p:sp>
      <p:sp>
        <p:nvSpPr>
          <p:cNvPr id="4" name="Slide Number Placeholder 3">
            <a:extLst>
              <a:ext uri="{FF2B5EF4-FFF2-40B4-BE49-F238E27FC236}">
                <a16:creationId xmlns:a16="http://schemas.microsoft.com/office/drawing/2014/main" id="{A32D3EA9-97D0-DBEC-8831-F8FC92B3CA14}"/>
              </a:ext>
            </a:extLst>
          </p:cNvPr>
          <p:cNvSpPr>
            <a:spLocks noGrp="1"/>
          </p:cNvSpPr>
          <p:nvPr>
            <p:ph type="sldNum" idx="4"/>
          </p:nvPr>
        </p:nvSpPr>
        <p:spPr/>
        <p:txBody>
          <a:bodyPr/>
          <a:lstStyle/>
          <a:p>
            <a:fld id="{00000000-1234-1234-1234-123412341234}" type="slidenum">
              <a:rPr lang="en-US" smtClean="0"/>
              <a:pPr/>
              <a:t>25</a:t>
            </a:fld>
            <a:endParaRPr lang="en-US" sz="1300" dirty="0"/>
          </a:p>
        </p:txBody>
      </p:sp>
    </p:spTree>
    <p:extLst>
      <p:ext uri="{BB962C8B-B14F-4D97-AF65-F5344CB8AC3E}">
        <p14:creationId xmlns:p14="http://schemas.microsoft.com/office/powerpoint/2010/main" val="2420414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ACBE-6EC7-FDA7-B0AF-CAC434CB0B16}"/>
              </a:ext>
            </a:extLst>
          </p:cNvPr>
          <p:cNvSpPr>
            <a:spLocks noGrp="1"/>
          </p:cNvSpPr>
          <p:nvPr>
            <p:ph type="title"/>
          </p:nvPr>
        </p:nvSpPr>
        <p:spPr/>
        <p:txBody>
          <a:bodyPr/>
          <a:lstStyle/>
          <a:p>
            <a:r>
              <a:rPr lang="en-US" dirty="0"/>
              <a:t>Before Transparency Data					</a:t>
            </a:r>
            <a:r>
              <a:rPr lang="en-US" sz="2000" i="1" dirty="0"/>
              <a:t>continued</a:t>
            </a:r>
            <a:endParaRPr lang="en-US" dirty="0"/>
          </a:p>
        </p:txBody>
      </p:sp>
      <p:sp>
        <p:nvSpPr>
          <p:cNvPr id="3" name="Content Placeholder 2">
            <a:extLst>
              <a:ext uri="{FF2B5EF4-FFF2-40B4-BE49-F238E27FC236}">
                <a16:creationId xmlns:a16="http://schemas.microsoft.com/office/drawing/2014/main" id="{565B4935-563C-3697-7DFE-5CAF544C8CA0}"/>
              </a:ext>
            </a:extLst>
          </p:cNvPr>
          <p:cNvSpPr>
            <a:spLocks noGrp="1"/>
          </p:cNvSpPr>
          <p:nvPr>
            <p:ph sz="quarter" idx="12"/>
          </p:nvPr>
        </p:nvSpPr>
        <p:spPr/>
        <p:txBody>
          <a:bodyPr>
            <a:normAutofit fontScale="92500" lnSpcReduction="20000"/>
          </a:bodyPr>
          <a:lstStyle/>
          <a:p>
            <a:r>
              <a:rPr lang="en-US" dirty="0"/>
              <a:t>Both providers and health plans are working hard to achieve their desired outcomes, many times resulting in frustration.</a:t>
            </a:r>
          </a:p>
          <a:p>
            <a:r>
              <a:rPr lang="en-US" dirty="0"/>
              <a:t>CMS established Medicare payment levels which form a basis for comparison of contracting results (express as % of Medicare)</a:t>
            </a:r>
          </a:p>
          <a:p>
            <a:r>
              <a:rPr lang="en-US" dirty="0"/>
              <a:t>Medicaid payments generally the lowest in market</a:t>
            </a:r>
          </a:p>
          <a:p>
            <a:r>
              <a:rPr lang="en-US" dirty="0"/>
              <a:t>Generally accepted that private systems pick up a substantial cost shift from public payment rates</a:t>
            </a:r>
          </a:p>
          <a:p>
            <a:r>
              <a:rPr lang="en-US" dirty="0"/>
              <a:t>Providers work hard to balance their revenue needs as part of their health plan contracting efforts</a:t>
            </a:r>
          </a:p>
          <a:p>
            <a:r>
              <a:rPr lang="en-US" dirty="0"/>
              <a:t>Health plans work hard to control their costs and remain competitive in the highly competitive market</a:t>
            </a:r>
          </a:p>
        </p:txBody>
      </p:sp>
      <p:sp>
        <p:nvSpPr>
          <p:cNvPr id="4" name="Slide Number Placeholder 3">
            <a:extLst>
              <a:ext uri="{FF2B5EF4-FFF2-40B4-BE49-F238E27FC236}">
                <a16:creationId xmlns:a16="http://schemas.microsoft.com/office/drawing/2014/main" id="{A4C23F45-71BF-66D6-713F-B16E91386E4E}"/>
              </a:ext>
            </a:extLst>
          </p:cNvPr>
          <p:cNvSpPr>
            <a:spLocks noGrp="1"/>
          </p:cNvSpPr>
          <p:nvPr>
            <p:ph type="sldNum" idx="4"/>
          </p:nvPr>
        </p:nvSpPr>
        <p:spPr/>
        <p:txBody>
          <a:bodyPr/>
          <a:lstStyle/>
          <a:p>
            <a:fld id="{00000000-1234-1234-1234-123412341234}" type="slidenum">
              <a:rPr lang="en-US" smtClean="0"/>
              <a:pPr/>
              <a:t>26</a:t>
            </a:fld>
            <a:endParaRPr lang="en-US" sz="1300" dirty="0"/>
          </a:p>
        </p:txBody>
      </p:sp>
    </p:spTree>
    <p:extLst>
      <p:ext uri="{BB962C8B-B14F-4D97-AF65-F5344CB8AC3E}">
        <p14:creationId xmlns:p14="http://schemas.microsoft.com/office/powerpoint/2010/main" val="2842126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9EFF-8BEA-EB20-F4DB-E2CA431BB94D}"/>
              </a:ext>
            </a:extLst>
          </p:cNvPr>
          <p:cNvSpPr>
            <a:spLocks noGrp="1"/>
          </p:cNvSpPr>
          <p:nvPr>
            <p:ph type="title"/>
          </p:nvPr>
        </p:nvSpPr>
        <p:spPr/>
        <p:txBody>
          <a:bodyPr/>
          <a:lstStyle/>
          <a:p>
            <a:r>
              <a:rPr lang="en-US" dirty="0"/>
              <a:t>After Transparency Data</a:t>
            </a:r>
          </a:p>
        </p:txBody>
      </p:sp>
      <p:sp>
        <p:nvSpPr>
          <p:cNvPr id="3" name="Content Placeholder 2">
            <a:extLst>
              <a:ext uri="{FF2B5EF4-FFF2-40B4-BE49-F238E27FC236}">
                <a16:creationId xmlns:a16="http://schemas.microsoft.com/office/drawing/2014/main" id="{A48AEC53-9BBD-24C3-0474-20C13829DD37}"/>
              </a:ext>
            </a:extLst>
          </p:cNvPr>
          <p:cNvSpPr>
            <a:spLocks noGrp="1"/>
          </p:cNvSpPr>
          <p:nvPr>
            <p:ph sz="quarter" idx="12"/>
          </p:nvPr>
        </p:nvSpPr>
        <p:spPr/>
        <p:txBody>
          <a:bodyPr/>
          <a:lstStyle/>
          <a:p>
            <a:r>
              <a:rPr lang="en-US" dirty="0"/>
              <a:t>Ideal World (assuming data accurate and complete)</a:t>
            </a:r>
          </a:p>
          <a:p>
            <a:pPr lvl="1"/>
            <a:r>
              <a:rPr lang="en-US" dirty="0"/>
              <a:t>Takes away the mystery of what plans and providers are doing</a:t>
            </a:r>
          </a:p>
          <a:p>
            <a:pPr lvl="1"/>
            <a:r>
              <a:rPr lang="en-US" dirty="0"/>
              <a:t>Provides opportunity to pursue best in class contracting</a:t>
            </a:r>
          </a:p>
          <a:p>
            <a:pPr lvl="1"/>
            <a:r>
              <a:rPr lang="en-US" dirty="0"/>
              <a:t>Game theory suggests this knowledge will lead to a migration to a norm</a:t>
            </a:r>
          </a:p>
          <a:p>
            <a:pPr lvl="1"/>
            <a:r>
              <a:rPr lang="en-US" dirty="0"/>
              <a:t>Health plans will pursue best-in-class contracting</a:t>
            </a:r>
          </a:p>
          <a:p>
            <a:pPr lvl="1"/>
            <a:r>
              <a:rPr lang="en-US" dirty="0"/>
              <a:t>Providers will pursue comparable contracting compared to their peers</a:t>
            </a:r>
          </a:p>
          <a:p>
            <a:pPr lvl="1"/>
            <a:r>
              <a:rPr lang="en-US" dirty="0"/>
              <a:t>Transparency itself leads to normative pricing (comparable pricing across different providers)</a:t>
            </a:r>
          </a:p>
          <a:p>
            <a:pPr lvl="1"/>
            <a:r>
              <a:rPr lang="en-US" dirty="0"/>
              <a:t>Likely endpoint after market readjusts may emulate standardized pricing across providers for comparable services (i.e., by CPT, by DRG, by APC, % of Medicare, etc.)</a:t>
            </a:r>
          </a:p>
        </p:txBody>
      </p:sp>
      <p:sp>
        <p:nvSpPr>
          <p:cNvPr id="4" name="Slide Number Placeholder 3">
            <a:extLst>
              <a:ext uri="{FF2B5EF4-FFF2-40B4-BE49-F238E27FC236}">
                <a16:creationId xmlns:a16="http://schemas.microsoft.com/office/drawing/2014/main" id="{3215B9D7-CFED-6647-C298-E48115D6E62C}"/>
              </a:ext>
            </a:extLst>
          </p:cNvPr>
          <p:cNvSpPr>
            <a:spLocks noGrp="1"/>
          </p:cNvSpPr>
          <p:nvPr>
            <p:ph type="sldNum" idx="4"/>
          </p:nvPr>
        </p:nvSpPr>
        <p:spPr/>
        <p:txBody>
          <a:bodyPr/>
          <a:lstStyle/>
          <a:p>
            <a:fld id="{00000000-1234-1234-1234-123412341234}" type="slidenum">
              <a:rPr lang="en-US" smtClean="0"/>
              <a:pPr/>
              <a:t>27</a:t>
            </a:fld>
            <a:endParaRPr lang="en-US" sz="1300" dirty="0"/>
          </a:p>
        </p:txBody>
      </p:sp>
    </p:spTree>
    <p:extLst>
      <p:ext uri="{BB962C8B-B14F-4D97-AF65-F5344CB8AC3E}">
        <p14:creationId xmlns:p14="http://schemas.microsoft.com/office/powerpoint/2010/main" val="2174203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504B-552C-00A6-4BCA-5416A1748A45}"/>
              </a:ext>
            </a:extLst>
          </p:cNvPr>
          <p:cNvSpPr>
            <a:spLocks noGrp="1"/>
          </p:cNvSpPr>
          <p:nvPr>
            <p:ph type="title"/>
          </p:nvPr>
        </p:nvSpPr>
        <p:spPr/>
        <p:txBody>
          <a:bodyPr/>
          <a:lstStyle/>
          <a:p>
            <a:r>
              <a:rPr lang="en-US" dirty="0"/>
              <a:t>After Transparency Data					</a:t>
            </a:r>
            <a:r>
              <a:rPr lang="en-US" sz="2000" i="1" dirty="0"/>
              <a:t>continued</a:t>
            </a:r>
            <a:endParaRPr lang="en-US" dirty="0"/>
          </a:p>
        </p:txBody>
      </p:sp>
      <p:sp>
        <p:nvSpPr>
          <p:cNvPr id="3" name="Content Placeholder 2">
            <a:extLst>
              <a:ext uri="{FF2B5EF4-FFF2-40B4-BE49-F238E27FC236}">
                <a16:creationId xmlns:a16="http://schemas.microsoft.com/office/drawing/2014/main" id="{BC0F8D26-8419-3E55-A960-B49ED0E96C2E}"/>
              </a:ext>
            </a:extLst>
          </p:cNvPr>
          <p:cNvSpPr>
            <a:spLocks noGrp="1"/>
          </p:cNvSpPr>
          <p:nvPr>
            <p:ph sz="quarter" idx="12"/>
          </p:nvPr>
        </p:nvSpPr>
        <p:spPr/>
        <p:txBody>
          <a:bodyPr/>
          <a:lstStyle/>
          <a:p>
            <a:r>
              <a:rPr lang="en-US" dirty="0"/>
              <a:t>Real World Situation </a:t>
            </a:r>
          </a:p>
          <a:p>
            <a:pPr lvl="1"/>
            <a:r>
              <a:rPr lang="en-US" dirty="0"/>
              <a:t>Files are complex and are missing some key information</a:t>
            </a:r>
          </a:p>
          <a:p>
            <a:pPr lvl="2"/>
            <a:r>
              <a:rPr lang="en-US" dirty="0"/>
              <a:t>stop-loss arrangements for DRG reimbursement</a:t>
            </a:r>
          </a:p>
          <a:p>
            <a:pPr lvl="2"/>
            <a:r>
              <a:rPr lang="en-US" dirty="0"/>
              <a:t>Capitated reimbursement</a:t>
            </a:r>
          </a:p>
          <a:p>
            <a:pPr lvl="2"/>
            <a:r>
              <a:rPr lang="en-US" dirty="0"/>
              <a:t>Alternative Payment Methods (i.e., ACOs, global payment, etc.)</a:t>
            </a:r>
          </a:p>
          <a:p>
            <a:pPr lvl="1"/>
            <a:r>
              <a:rPr lang="en-US" dirty="0"/>
              <a:t>Variability by payer</a:t>
            </a:r>
          </a:p>
          <a:p>
            <a:pPr lvl="1"/>
            <a:r>
              <a:rPr lang="en-US" dirty="0"/>
              <a:t>Output likely requires some creative adjustments and approaches to recognize some of the data challenges (i.e., modelling of some results)</a:t>
            </a:r>
          </a:p>
          <a:p>
            <a:pPr lvl="1"/>
            <a:r>
              <a:rPr lang="en-US" dirty="0"/>
              <a:t>Carriers will be forced to using this information to gain the best market position, but it will need to be validated</a:t>
            </a:r>
          </a:p>
          <a:p>
            <a:pPr lvl="1"/>
            <a:endParaRPr lang="en-US" dirty="0"/>
          </a:p>
        </p:txBody>
      </p:sp>
      <p:sp>
        <p:nvSpPr>
          <p:cNvPr id="4" name="Slide Number Placeholder 3">
            <a:extLst>
              <a:ext uri="{FF2B5EF4-FFF2-40B4-BE49-F238E27FC236}">
                <a16:creationId xmlns:a16="http://schemas.microsoft.com/office/drawing/2014/main" id="{B1AB6DAC-4BDD-F066-874A-0E6AC88286B7}"/>
              </a:ext>
            </a:extLst>
          </p:cNvPr>
          <p:cNvSpPr>
            <a:spLocks noGrp="1"/>
          </p:cNvSpPr>
          <p:nvPr>
            <p:ph type="sldNum" idx="4"/>
          </p:nvPr>
        </p:nvSpPr>
        <p:spPr/>
        <p:txBody>
          <a:bodyPr/>
          <a:lstStyle/>
          <a:p>
            <a:fld id="{00000000-1234-1234-1234-123412341234}" type="slidenum">
              <a:rPr lang="en-US" smtClean="0"/>
              <a:pPr/>
              <a:t>28</a:t>
            </a:fld>
            <a:endParaRPr lang="en-US" sz="1300" dirty="0"/>
          </a:p>
        </p:txBody>
      </p:sp>
    </p:spTree>
    <p:extLst>
      <p:ext uri="{BB962C8B-B14F-4D97-AF65-F5344CB8AC3E}">
        <p14:creationId xmlns:p14="http://schemas.microsoft.com/office/powerpoint/2010/main" val="171377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14DB-5476-6E54-492B-BB27B8355E8F}"/>
              </a:ext>
            </a:extLst>
          </p:cNvPr>
          <p:cNvSpPr>
            <a:spLocks noGrp="1"/>
          </p:cNvSpPr>
          <p:nvPr>
            <p:ph type="title"/>
          </p:nvPr>
        </p:nvSpPr>
        <p:spPr/>
        <p:txBody>
          <a:bodyPr/>
          <a:lstStyle/>
          <a:p>
            <a:r>
              <a:rPr lang="en-US" dirty="0"/>
              <a:t>Catalyst To Pursue All Payer System?</a:t>
            </a:r>
          </a:p>
        </p:txBody>
      </p:sp>
      <p:sp>
        <p:nvSpPr>
          <p:cNvPr id="3" name="Content Placeholder 2">
            <a:extLst>
              <a:ext uri="{FF2B5EF4-FFF2-40B4-BE49-F238E27FC236}">
                <a16:creationId xmlns:a16="http://schemas.microsoft.com/office/drawing/2014/main" id="{C6F7A6B0-842C-5AA6-FA1A-B2637F81EF30}"/>
              </a:ext>
            </a:extLst>
          </p:cNvPr>
          <p:cNvSpPr>
            <a:spLocks noGrp="1"/>
          </p:cNvSpPr>
          <p:nvPr>
            <p:ph sz="quarter" idx="12"/>
          </p:nvPr>
        </p:nvSpPr>
        <p:spPr/>
        <p:txBody>
          <a:bodyPr/>
          <a:lstStyle/>
          <a:p>
            <a:r>
              <a:rPr lang="en-US" dirty="0"/>
              <a:t>Could this be the catalyst to move to an all payer system?</a:t>
            </a:r>
          </a:p>
          <a:p>
            <a:r>
              <a:rPr lang="en-US" dirty="0"/>
              <a:t>Substantial frustration in market regarding cost shift</a:t>
            </a:r>
          </a:p>
          <a:p>
            <a:r>
              <a:rPr lang="en-US" dirty="0"/>
              <a:t>Will today’s public policy regarding “public discounts” survive?</a:t>
            </a:r>
          </a:p>
          <a:p>
            <a:r>
              <a:rPr lang="en-US" dirty="0"/>
              <a:t>Will standardization of reimbursement rates resulting from use of transparency information lead to overall market standardization?</a:t>
            </a:r>
          </a:p>
          <a:p>
            <a:r>
              <a:rPr lang="en-US" dirty="0"/>
              <a:t>Will it just lead to private market standardization?</a:t>
            </a:r>
          </a:p>
          <a:p>
            <a:r>
              <a:rPr lang="en-US" dirty="0"/>
              <a:t>Financially, a market wide payment rate close to Medicare payment levels results in budget neutral provider payments when combined with reasonable care management practices.</a:t>
            </a:r>
          </a:p>
        </p:txBody>
      </p:sp>
      <p:sp>
        <p:nvSpPr>
          <p:cNvPr id="4" name="Slide Number Placeholder 3">
            <a:extLst>
              <a:ext uri="{FF2B5EF4-FFF2-40B4-BE49-F238E27FC236}">
                <a16:creationId xmlns:a16="http://schemas.microsoft.com/office/drawing/2014/main" id="{A40F09C3-3A48-0973-62D5-0BC84BE5AA1A}"/>
              </a:ext>
            </a:extLst>
          </p:cNvPr>
          <p:cNvSpPr>
            <a:spLocks noGrp="1"/>
          </p:cNvSpPr>
          <p:nvPr>
            <p:ph type="sldNum" idx="4"/>
          </p:nvPr>
        </p:nvSpPr>
        <p:spPr/>
        <p:txBody>
          <a:bodyPr/>
          <a:lstStyle/>
          <a:p>
            <a:fld id="{00000000-1234-1234-1234-123412341234}" type="slidenum">
              <a:rPr lang="en-US" smtClean="0"/>
              <a:pPr/>
              <a:t>29</a:t>
            </a:fld>
            <a:endParaRPr lang="en-US" sz="1300" dirty="0"/>
          </a:p>
        </p:txBody>
      </p:sp>
    </p:spTree>
    <p:extLst>
      <p:ext uri="{BB962C8B-B14F-4D97-AF65-F5344CB8AC3E}">
        <p14:creationId xmlns:p14="http://schemas.microsoft.com/office/powerpoint/2010/main" val="391912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B0E9-8A2D-7C44-9AD1-DDF29101BEE4}"/>
              </a:ext>
            </a:extLst>
          </p:cNvPr>
          <p:cNvSpPr>
            <a:spLocks noGrp="1"/>
          </p:cNvSpPr>
          <p:nvPr>
            <p:ph type="title"/>
          </p:nvPr>
        </p:nvSpPr>
        <p:spPr/>
        <p:txBody>
          <a:bodyPr/>
          <a:lstStyle/>
          <a:p>
            <a:r>
              <a:rPr lang="en-US" b="1" dirty="0"/>
              <a:t>SOA Antitrust Compliance Guidelines</a:t>
            </a:r>
          </a:p>
        </p:txBody>
      </p:sp>
      <p:sp>
        <p:nvSpPr>
          <p:cNvPr id="6" name="Google Shape;13;p7">
            <a:extLst>
              <a:ext uri="{FF2B5EF4-FFF2-40B4-BE49-F238E27FC236}">
                <a16:creationId xmlns:a16="http://schemas.microsoft.com/office/drawing/2014/main" id="{33ADB91D-3EDA-8B49-B818-8AA191575E31}"/>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3</a:t>
            </a:fld>
            <a:endParaRPr lang="en-US" dirty="0"/>
          </a:p>
        </p:txBody>
      </p:sp>
    </p:spTree>
    <p:extLst>
      <p:ext uri="{BB962C8B-B14F-4D97-AF65-F5344CB8AC3E}">
        <p14:creationId xmlns:p14="http://schemas.microsoft.com/office/powerpoint/2010/main" val="359914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531E-C96A-8A43-D6D3-5A21A07D7B50}"/>
              </a:ext>
            </a:extLst>
          </p:cNvPr>
          <p:cNvSpPr>
            <a:spLocks noGrp="1"/>
          </p:cNvSpPr>
          <p:nvPr>
            <p:ph type="title"/>
          </p:nvPr>
        </p:nvSpPr>
        <p:spPr/>
        <p:txBody>
          <a:bodyPr/>
          <a:lstStyle/>
          <a:p>
            <a:r>
              <a:rPr lang="en-US" dirty="0"/>
              <a:t>The Big Question?</a:t>
            </a:r>
          </a:p>
        </p:txBody>
      </p:sp>
      <p:sp>
        <p:nvSpPr>
          <p:cNvPr id="3" name="Content Placeholder 2">
            <a:extLst>
              <a:ext uri="{FF2B5EF4-FFF2-40B4-BE49-F238E27FC236}">
                <a16:creationId xmlns:a16="http://schemas.microsoft.com/office/drawing/2014/main" id="{ED23EC2A-BBE4-7F1E-5E62-F7CAF6CFC476}"/>
              </a:ext>
            </a:extLst>
          </p:cNvPr>
          <p:cNvSpPr>
            <a:spLocks noGrp="1"/>
          </p:cNvSpPr>
          <p:nvPr>
            <p:ph sz="quarter" idx="12"/>
          </p:nvPr>
        </p:nvSpPr>
        <p:spPr/>
        <p:txBody>
          <a:bodyPr/>
          <a:lstStyle/>
          <a:p>
            <a:r>
              <a:rPr lang="en-US" dirty="0"/>
              <a:t>Will this lead to a move to all payer?</a:t>
            </a:r>
          </a:p>
          <a:p>
            <a:r>
              <a:rPr lang="en-US" dirty="0"/>
              <a:t>Pros</a:t>
            </a:r>
          </a:p>
          <a:p>
            <a:pPr lvl="1"/>
            <a:r>
              <a:rPr lang="en-US" dirty="0"/>
              <a:t>Reduced administrative costs (no longer need substantial staff to negotiate on both sides of the table)</a:t>
            </a:r>
          </a:p>
          <a:p>
            <a:pPr lvl="1"/>
            <a:r>
              <a:rPr lang="en-US" dirty="0"/>
              <a:t>Standardized cost of care with fewer concerns about pricing levels</a:t>
            </a:r>
          </a:p>
          <a:p>
            <a:pPr lvl="1"/>
            <a:r>
              <a:rPr lang="en-US" dirty="0"/>
              <a:t>Health plan performance based upon how it delivers care (care management focused)</a:t>
            </a:r>
          </a:p>
          <a:p>
            <a:pPr lvl="1"/>
            <a:r>
              <a:rPr lang="en-US" dirty="0"/>
              <a:t>Provider performance based upon how it delivers care (care management focused)</a:t>
            </a:r>
          </a:p>
          <a:p>
            <a:pPr lvl="1"/>
            <a:r>
              <a:rPr lang="en-US" dirty="0"/>
              <a:t>Likely lead to high performance providers and plans working together.</a:t>
            </a:r>
          </a:p>
        </p:txBody>
      </p:sp>
      <p:sp>
        <p:nvSpPr>
          <p:cNvPr id="4" name="Slide Number Placeholder 3">
            <a:extLst>
              <a:ext uri="{FF2B5EF4-FFF2-40B4-BE49-F238E27FC236}">
                <a16:creationId xmlns:a16="http://schemas.microsoft.com/office/drawing/2014/main" id="{CBBE0867-386E-4B4A-98B7-43E129A7DD06}"/>
              </a:ext>
            </a:extLst>
          </p:cNvPr>
          <p:cNvSpPr>
            <a:spLocks noGrp="1"/>
          </p:cNvSpPr>
          <p:nvPr>
            <p:ph type="sldNum" idx="4"/>
          </p:nvPr>
        </p:nvSpPr>
        <p:spPr/>
        <p:txBody>
          <a:bodyPr/>
          <a:lstStyle/>
          <a:p>
            <a:fld id="{00000000-1234-1234-1234-123412341234}" type="slidenum">
              <a:rPr lang="en-US" smtClean="0"/>
              <a:pPr/>
              <a:t>30</a:t>
            </a:fld>
            <a:endParaRPr lang="en-US" sz="1300" dirty="0"/>
          </a:p>
        </p:txBody>
      </p:sp>
    </p:spTree>
    <p:extLst>
      <p:ext uri="{BB962C8B-B14F-4D97-AF65-F5344CB8AC3E}">
        <p14:creationId xmlns:p14="http://schemas.microsoft.com/office/powerpoint/2010/main" val="2173030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9017-1F2D-E2AA-7D87-47AFF88BD216}"/>
              </a:ext>
            </a:extLst>
          </p:cNvPr>
          <p:cNvSpPr>
            <a:spLocks noGrp="1"/>
          </p:cNvSpPr>
          <p:nvPr>
            <p:ph type="title"/>
          </p:nvPr>
        </p:nvSpPr>
        <p:spPr/>
        <p:txBody>
          <a:bodyPr/>
          <a:lstStyle/>
          <a:p>
            <a:r>
              <a:rPr lang="en-US" dirty="0"/>
              <a:t>The Big Question?						</a:t>
            </a:r>
            <a:r>
              <a:rPr lang="en-US" sz="2000" i="1" dirty="0"/>
              <a:t>continued</a:t>
            </a:r>
            <a:endParaRPr lang="en-US" dirty="0"/>
          </a:p>
        </p:txBody>
      </p:sp>
      <p:sp>
        <p:nvSpPr>
          <p:cNvPr id="3" name="Content Placeholder 2">
            <a:extLst>
              <a:ext uri="{FF2B5EF4-FFF2-40B4-BE49-F238E27FC236}">
                <a16:creationId xmlns:a16="http://schemas.microsoft.com/office/drawing/2014/main" id="{5D20E4A4-2CE9-1B9B-1A83-9EF6439124A9}"/>
              </a:ext>
            </a:extLst>
          </p:cNvPr>
          <p:cNvSpPr>
            <a:spLocks noGrp="1"/>
          </p:cNvSpPr>
          <p:nvPr>
            <p:ph sz="quarter" idx="12"/>
          </p:nvPr>
        </p:nvSpPr>
        <p:spPr/>
        <p:txBody>
          <a:bodyPr/>
          <a:lstStyle/>
          <a:p>
            <a:r>
              <a:rPr lang="en-US" dirty="0"/>
              <a:t>Cons:</a:t>
            </a:r>
          </a:p>
          <a:p>
            <a:pPr lvl="1"/>
            <a:r>
              <a:rPr lang="en-US" dirty="0"/>
              <a:t>Resistance to change from today’s practices</a:t>
            </a:r>
          </a:p>
          <a:p>
            <a:pPr lvl="1"/>
            <a:r>
              <a:rPr lang="en-US" dirty="0"/>
              <a:t>Too much power centralized in CMS</a:t>
            </a:r>
          </a:p>
          <a:p>
            <a:pPr lvl="1"/>
            <a:r>
              <a:rPr lang="en-US" dirty="0"/>
              <a:t>Loss of health plan and provider opportunity for contracting creativity</a:t>
            </a:r>
          </a:p>
          <a:p>
            <a:r>
              <a:rPr lang="en-US" dirty="0"/>
              <a:t>My opinion is that it is worth it to pursue.  Only time will tell!</a:t>
            </a:r>
          </a:p>
        </p:txBody>
      </p:sp>
      <p:sp>
        <p:nvSpPr>
          <p:cNvPr id="4" name="Slide Number Placeholder 3">
            <a:extLst>
              <a:ext uri="{FF2B5EF4-FFF2-40B4-BE49-F238E27FC236}">
                <a16:creationId xmlns:a16="http://schemas.microsoft.com/office/drawing/2014/main" id="{42B92C66-061F-CF6C-5680-B8D8CD67FDCD}"/>
              </a:ext>
            </a:extLst>
          </p:cNvPr>
          <p:cNvSpPr>
            <a:spLocks noGrp="1"/>
          </p:cNvSpPr>
          <p:nvPr>
            <p:ph type="sldNum" idx="4"/>
          </p:nvPr>
        </p:nvSpPr>
        <p:spPr/>
        <p:txBody>
          <a:bodyPr/>
          <a:lstStyle/>
          <a:p>
            <a:fld id="{00000000-1234-1234-1234-123412341234}" type="slidenum">
              <a:rPr lang="en-US" smtClean="0"/>
              <a:pPr/>
              <a:t>31</a:t>
            </a:fld>
            <a:endParaRPr lang="en-US" sz="1300" dirty="0"/>
          </a:p>
        </p:txBody>
      </p:sp>
    </p:spTree>
    <p:extLst>
      <p:ext uri="{BB962C8B-B14F-4D97-AF65-F5344CB8AC3E}">
        <p14:creationId xmlns:p14="http://schemas.microsoft.com/office/powerpoint/2010/main" val="2600006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287FAB-B8E5-AD8A-5F52-B7D8E8967991}"/>
              </a:ext>
            </a:extLst>
          </p:cNvPr>
          <p:cNvSpPr>
            <a:spLocks noGrp="1"/>
          </p:cNvSpPr>
          <p:nvPr>
            <p:ph type="title"/>
          </p:nvPr>
        </p:nvSpPr>
        <p:spPr>
          <a:xfrm>
            <a:off x="1313430" y="1063932"/>
            <a:ext cx="9866310" cy="4730136"/>
          </a:xfrm>
        </p:spPr>
        <p:txBody>
          <a:bodyPr>
            <a:normAutofit/>
          </a:bodyPr>
          <a:lstStyle/>
          <a:p>
            <a:pPr algn="ctr"/>
            <a:r>
              <a:rPr lang="en-US" sz="8000" dirty="0"/>
              <a:t>Q&amp;A</a:t>
            </a:r>
          </a:p>
        </p:txBody>
      </p:sp>
      <p:sp>
        <p:nvSpPr>
          <p:cNvPr id="4" name="Slide Number Placeholder 3">
            <a:extLst>
              <a:ext uri="{FF2B5EF4-FFF2-40B4-BE49-F238E27FC236}">
                <a16:creationId xmlns:a16="http://schemas.microsoft.com/office/drawing/2014/main" id="{ABED5981-3F56-0821-268F-EFFDEA587D45}"/>
              </a:ext>
            </a:extLst>
          </p:cNvPr>
          <p:cNvSpPr>
            <a:spLocks noGrp="1"/>
          </p:cNvSpPr>
          <p:nvPr>
            <p:ph type="sldNum" sz="quarter" idx="12"/>
          </p:nvPr>
        </p:nvSpPr>
        <p:spPr/>
        <p:txBody>
          <a:bodyPr/>
          <a:lstStyle/>
          <a:p>
            <a:fld id="{00000000-1234-1234-1234-123412341234}" type="slidenum">
              <a:rPr lang="en-US" smtClean="0"/>
              <a:pPr/>
              <a:t>32</a:t>
            </a:fld>
            <a:endParaRPr lang="en-US" sz="1300" dirty="0"/>
          </a:p>
        </p:txBody>
      </p:sp>
    </p:spTree>
    <p:extLst>
      <p:ext uri="{BB962C8B-B14F-4D97-AF65-F5344CB8AC3E}">
        <p14:creationId xmlns:p14="http://schemas.microsoft.com/office/powerpoint/2010/main" val="2968871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651C1-6460-B547-B2D4-ED82D11BD20A}"/>
              </a:ext>
            </a:extLst>
          </p:cNvPr>
          <p:cNvSpPr>
            <a:spLocks noGrp="1"/>
          </p:cNvSpPr>
          <p:nvPr>
            <p:ph type="sldNum" idx="4"/>
          </p:nvPr>
        </p:nvSpPr>
        <p:spPr/>
        <p:txBody>
          <a:bodyPr/>
          <a:lstStyle/>
          <a:p>
            <a:fld id="{00000000-1234-1234-1234-123412341234}" type="slidenum">
              <a:rPr lang="en-US" smtClean="0"/>
              <a:pPr/>
              <a:t>33</a:t>
            </a:fld>
            <a:endParaRPr lang="en-US" sz="1300" dirty="0"/>
          </a:p>
        </p:txBody>
      </p:sp>
      <p:pic>
        <p:nvPicPr>
          <p:cNvPr id="6" name="Picture 5" descr="A picture containing person, cellphone&#10;&#10;Description automatically generated">
            <a:extLst>
              <a:ext uri="{FF2B5EF4-FFF2-40B4-BE49-F238E27FC236}">
                <a16:creationId xmlns:a16="http://schemas.microsoft.com/office/drawing/2014/main" id="{54BF07AD-F601-1143-A701-C3DD56B94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 y="0"/>
            <a:ext cx="12176256" cy="6858000"/>
          </a:xfrm>
          <a:prstGeom prst="rect">
            <a:avLst/>
          </a:prstGeom>
        </p:spPr>
      </p:pic>
      <p:sp>
        <p:nvSpPr>
          <p:cNvPr id="8" name="Rectangle 7">
            <a:extLst>
              <a:ext uri="{FF2B5EF4-FFF2-40B4-BE49-F238E27FC236}">
                <a16:creationId xmlns:a16="http://schemas.microsoft.com/office/drawing/2014/main" id="{EFA3AB44-CF21-1249-AEEF-8203E176610A}"/>
              </a:ext>
            </a:extLst>
          </p:cNvPr>
          <p:cNvSpPr/>
          <p:nvPr/>
        </p:nvSpPr>
        <p:spPr>
          <a:xfrm>
            <a:off x="0" y="0"/>
            <a:ext cx="12192000" cy="6858000"/>
          </a:xfrm>
          <a:prstGeom prst="rect">
            <a:avLst/>
          </a:prstGeom>
          <a:gradFill flip="none" rotWithShape="1">
            <a:gsLst>
              <a:gs pos="0">
                <a:schemeClr val="accent1">
                  <a:lumMod val="96000"/>
                  <a:alpha val="0"/>
                </a:schemeClr>
              </a:gs>
              <a:gs pos="100000">
                <a:schemeClr val="accent1">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EB970B8-2DE0-1E47-9B1E-E66651FEECBB}"/>
              </a:ext>
            </a:extLst>
          </p:cNvPr>
          <p:cNvSpPr>
            <a:spLocks noGrp="1"/>
          </p:cNvSpPr>
          <p:nvPr>
            <p:ph type="title"/>
          </p:nvPr>
        </p:nvSpPr>
        <p:spPr>
          <a:xfrm>
            <a:off x="584408" y="3429000"/>
            <a:ext cx="5034514" cy="2105341"/>
          </a:xfrm>
        </p:spPr>
        <p:txBody>
          <a:bodyPr>
            <a:noAutofit/>
          </a:bodyPr>
          <a:lstStyle/>
          <a:p>
            <a:r>
              <a:rPr lang="en-US" sz="5700" dirty="0">
                <a:solidFill>
                  <a:schemeClr val="bg1"/>
                </a:solidFill>
              </a:rPr>
              <a:t>Fill Out </a:t>
            </a:r>
            <a:r>
              <a:rPr lang="en-US" sz="5700">
                <a:solidFill>
                  <a:schemeClr val="bg1"/>
                </a:solidFill>
              </a:rPr>
              <a:t>the Evaluation</a:t>
            </a:r>
            <a:endParaRPr lang="en-US" sz="5700" dirty="0">
              <a:solidFill>
                <a:schemeClr val="bg1"/>
              </a:solidFill>
            </a:endParaRPr>
          </a:p>
        </p:txBody>
      </p:sp>
    </p:spTree>
    <p:extLst>
      <p:ext uri="{BB962C8B-B14F-4D97-AF65-F5344CB8AC3E}">
        <p14:creationId xmlns:p14="http://schemas.microsoft.com/office/powerpoint/2010/main" val="19616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B901-13D6-7D47-AEBD-4095B2FE83A9}"/>
              </a:ext>
            </a:extLst>
          </p:cNvPr>
          <p:cNvSpPr>
            <a:spLocks noGrp="1"/>
          </p:cNvSpPr>
          <p:nvPr>
            <p:ph type="title"/>
          </p:nvPr>
        </p:nvSpPr>
        <p:spPr/>
        <p:txBody>
          <a:bodyPr/>
          <a:lstStyle/>
          <a:p>
            <a:r>
              <a:rPr lang="en-US" b="1" dirty="0"/>
              <a:t>Presentation Disclaimer</a:t>
            </a:r>
          </a:p>
        </p:txBody>
      </p:sp>
      <p:sp>
        <p:nvSpPr>
          <p:cNvPr id="6" name="Google Shape;13;p7">
            <a:extLst>
              <a:ext uri="{FF2B5EF4-FFF2-40B4-BE49-F238E27FC236}">
                <a16:creationId xmlns:a16="http://schemas.microsoft.com/office/drawing/2014/main" id="{4083761E-FD23-D34A-947E-397C6DB9D792}"/>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4</a:t>
            </a:fld>
            <a:endParaRPr lang="en-US" dirty="0"/>
          </a:p>
        </p:txBody>
      </p:sp>
    </p:spTree>
    <p:extLst>
      <p:ext uri="{BB962C8B-B14F-4D97-AF65-F5344CB8AC3E}">
        <p14:creationId xmlns:p14="http://schemas.microsoft.com/office/powerpoint/2010/main" val="292910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ACED09-A4FE-8EDF-D51D-F5C01CB88FF2}"/>
              </a:ext>
            </a:extLst>
          </p:cNvPr>
          <p:cNvSpPr>
            <a:spLocks noGrp="1"/>
          </p:cNvSpPr>
          <p:nvPr>
            <p:ph type="title"/>
          </p:nvPr>
        </p:nvSpPr>
        <p:spPr/>
        <p:txBody>
          <a:bodyPr/>
          <a:lstStyle/>
          <a:p>
            <a:r>
              <a:rPr lang="en-US" dirty="0"/>
              <a:t>Introductions</a:t>
            </a:r>
          </a:p>
        </p:txBody>
      </p:sp>
      <p:sp>
        <p:nvSpPr>
          <p:cNvPr id="7" name="Content Placeholder 6">
            <a:extLst>
              <a:ext uri="{FF2B5EF4-FFF2-40B4-BE49-F238E27FC236}">
                <a16:creationId xmlns:a16="http://schemas.microsoft.com/office/drawing/2014/main" id="{1EC93F4F-DA0B-1BB3-D6A7-A2A72A6910DB}"/>
              </a:ext>
            </a:extLst>
          </p:cNvPr>
          <p:cNvSpPr>
            <a:spLocks noGrp="1"/>
          </p:cNvSpPr>
          <p:nvPr>
            <p:ph sz="quarter" idx="12"/>
          </p:nvPr>
        </p:nvSpPr>
        <p:spPr/>
        <p:txBody>
          <a:bodyPr/>
          <a:lstStyle/>
          <a:p>
            <a:r>
              <a:rPr lang="en-US" dirty="0"/>
              <a:t>Three presenters</a:t>
            </a:r>
          </a:p>
          <a:p>
            <a:pPr lvl="1"/>
            <a:r>
              <a:rPr lang="en-US" dirty="0"/>
              <a:t>Jing Quian, ASA, MAAA – Lewis &amp; Ellis</a:t>
            </a:r>
          </a:p>
          <a:p>
            <a:pPr lvl="1"/>
            <a:r>
              <a:rPr lang="en-US" dirty="0"/>
              <a:t>Tony Pistilli, FSA, FCA, MAAA – Axene Health Partners, LLC</a:t>
            </a:r>
          </a:p>
          <a:p>
            <a:pPr lvl="1"/>
            <a:r>
              <a:rPr lang="en-US" dirty="0"/>
              <a:t>David Axene, FSA, FCA, CERA, MAAA – Axene Health Partners, LLC</a:t>
            </a:r>
          </a:p>
          <a:p>
            <a:r>
              <a:rPr lang="en-US" dirty="0"/>
              <a:t>Primer on provider contracting</a:t>
            </a:r>
          </a:p>
          <a:p>
            <a:r>
              <a:rPr lang="en-US" dirty="0"/>
              <a:t>Real examples from carrier transparency files</a:t>
            </a:r>
          </a:p>
          <a:p>
            <a:r>
              <a:rPr lang="en-US" dirty="0"/>
              <a:t>Strategic questions about long term implications of transparency data</a:t>
            </a:r>
          </a:p>
          <a:p>
            <a:r>
              <a:rPr lang="en-US" dirty="0"/>
              <a:t>Q&amp;A</a:t>
            </a:r>
          </a:p>
        </p:txBody>
      </p:sp>
      <p:sp>
        <p:nvSpPr>
          <p:cNvPr id="3" name="Slide Number Placeholder 2">
            <a:extLst>
              <a:ext uri="{FF2B5EF4-FFF2-40B4-BE49-F238E27FC236}">
                <a16:creationId xmlns:a16="http://schemas.microsoft.com/office/drawing/2014/main" id="{2457A3E6-B894-3537-2BC3-A86D604279F4}"/>
              </a:ext>
            </a:extLst>
          </p:cNvPr>
          <p:cNvSpPr>
            <a:spLocks noGrp="1"/>
          </p:cNvSpPr>
          <p:nvPr>
            <p:ph type="sldNum" idx="4"/>
          </p:nvPr>
        </p:nvSpPr>
        <p:spPr/>
        <p:txBody>
          <a:bodyPr/>
          <a:lstStyle/>
          <a:p>
            <a:fld id="{00000000-1234-1234-1234-123412341234}" type="slidenum">
              <a:rPr lang="en-US" smtClean="0"/>
              <a:pPr/>
              <a:t>5</a:t>
            </a:fld>
            <a:endParaRPr lang="en-US" sz="1300" dirty="0"/>
          </a:p>
        </p:txBody>
      </p:sp>
    </p:spTree>
    <p:extLst>
      <p:ext uri="{BB962C8B-B14F-4D97-AF65-F5344CB8AC3E}">
        <p14:creationId xmlns:p14="http://schemas.microsoft.com/office/powerpoint/2010/main" val="24555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8047832-5BF8-4B77-9649-E6A4B6B92251}"/>
              </a:ext>
            </a:extLst>
          </p:cNvPr>
          <p:cNvSpPr>
            <a:spLocks noGrp="1"/>
          </p:cNvSpPr>
          <p:nvPr>
            <p:ph type="subTitle" idx="1"/>
          </p:nvPr>
        </p:nvSpPr>
        <p:spPr>
          <a:xfrm>
            <a:off x="1066800" y="2486828"/>
            <a:ext cx="10058400" cy="1143000"/>
          </a:xfrm>
        </p:spPr>
        <p:txBody>
          <a:bodyPr/>
          <a:lstStyle/>
          <a:p>
            <a:r>
              <a:rPr lang="en-US" cap="none" dirty="0">
                <a:solidFill>
                  <a:schemeClr val="bg2">
                    <a:lumMod val="90000"/>
                  </a:schemeClr>
                </a:solidFill>
              </a:rPr>
              <a:t>July 2023</a:t>
            </a:r>
          </a:p>
        </p:txBody>
      </p:sp>
      <p:sp>
        <p:nvSpPr>
          <p:cNvPr id="4" name="Slide Number Placeholder 3">
            <a:extLst>
              <a:ext uri="{FF2B5EF4-FFF2-40B4-BE49-F238E27FC236}">
                <a16:creationId xmlns:a16="http://schemas.microsoft.com/office/drawing/2014/main" id="{66D16537-D189-455F-9A8B-1DF9BB91A1D2}"/>
              </a:ext>
            </a:extLst>
          </p:cNvPr>
          <p:cNvSpPr>
            <a:spLocks noGrp="1"/>
          </p:cNvSpPr>
          <p:nvPr>
            <p:ph type="sldNum" sz="quarter" idx="12"/>
          </p:nvPr>
        </p:nvSpPr>
        <p:spPr>
          <a:xfrm>
            <a:off x="9858612" y="80075"/>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01F59E2-6688-4175-A436-3BD3A055001E}"/>
              </a:ext>
            </a:extLst>
          </p:cNvPr>
          <p:cNvSpPr>
            <a:spLocks noGrp="1"/>
          </p:cNvSpPr>
          <p:nvPr>
            <p:ph type="title"/>
          </p:nvPr>
        </p:nvSpPr>
        <p:spPr>
          <a:xfrm>
            <a:off x="1019934" y="601562"/>
            <a:ext cx="10058400" cy="1760957"/>
          </a:xfrm>
        </p:spPr>
        <p:txBody>
          <a:bodyPr>
            <a:normAutofit/>
          </a:bodyPr>
          <a:lstStyle/>
          <a:p>
            <a:r>
              <a:rPr lang="en-US" sz="3600" dirty="0"/>
              <a:t>Provider Contracting </a:t>
            </a:r>
            <a:endParaRPr lang="en-US" sz="3200" dirty="0"/>
          </a:p>
        </p:txBody>
      </p:sp>
      <p:sp>
        <p:nvSpPr>
          <p:cNvPr id="6" name="Text Placeholder 5">
            <a:extLst>
              <a:ext uri="{FF2B5EF4-FFF2-40B4-BE49-F238E27FC236}">
                <a16:creationId xmlns:a16="http://schemas.microsoft.com/office/drawing/2014/main" id="{DDCB536B-4A28-4E4F-9E80-84D92FB37EFC}"/>
              </a:ext>
            </a:extLst>
          </p:cNvPr>
          <p:cNvSpPr>
            <a:spLocks noGrp="1"/>
          </p:cNvSpPr>
          <p:nvPr>
            <p:ph type="body" sz="quarter" idx="13"/>
          </p:nvPr>
        </p:nvSpPr>
        <p:spPr>
          <a:xfrm>
            <a:off x="1018505" y="3716818"/>
            <a:ext cx="10061258" cy="1760957"/>
          </a:xfrm>
        </p:spPr>
        <p:txBody>
          <a:bodyPr numCol="2">
            <a:normAutofit/>
          </a:bodyPr>
          <a:lstStyle/>
          <a:p>
            <a:r>
              <a:rPr lang="en-US" dirty="0"/>
              <a:t>Jing Qian, ASA, MAAA</a:t>
            </a:r>
          </a:p>
          <a:p>
            <a:r>
              <a:rPr lang="en-US" dirty="0"/>
              <a:t>Consulting Actuary</a:t>
            </a:r>
          </a:p>
          <a:p>
            <a:r>
              <a:rPr lang="en-US" dirty="0"/>
              <a:t>Tel: 972-850-0850</a:t>
            </a:r>
          </a:p>
          <a:p>
            <a:r>
              <a:rPr lang="en-US" dirty="0"/>
              <a:t>Email: </a:t>
            </a:r>
            <a:r>
              <a:rPr lang="en-US" dirty="0">
                <a:hlinkClick r:id="rId2"/>
              </a:rPr>
              <a:t>Jing.Qian@lewisellis.com</a:t>
            </a:r>
            <a:endParaRPr lang="en-US" dirty="0"/>
          </a:p>
          <a:p>
            <a:endParaRPr lang="en-US" dirty="0"/>
          </a:p>
        </p:txBody>
      </p:sp>
      <p:pic>
        <p:nvPicPr>
          <p:cNvPr id="3" name="Picture 2" descr="P1#y3">
            <a:extLst>
              <a:ext uri="{FF2B5EF4-FFF2-40B4-BE49-F238E27FC236}">
                <a16:creationId xmlns:a16="http://schemas.microsoft.com/office/drawing/2014/main" id="{89DACD00-3886-C588-19AF-88871E5C0F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237" y="5127423"/>
            <a:ext cx="2351462" cy="568118"/>
          </a:xfrm>
          <a:prstGeom prst="rect">
            <a:avLst/>
          </a:prstGeom>
          <a:noFill/>
          <a:ln>
            <a:noFill/>
          </a:ln>
        </p:spPr>
      </p:pic>
      <p:sp>
        <p:nvSpPr>
          <p:cNvPr id="8" name="TextBox 7">
            <a:extLst>
              <a:ext uri="{FF2B5EF4-FFF2-40B4-BE49-F238E27FC236}">
                <a16:creationId xmlns:a16="http://schemas.microsoft.com/office/drawing/2014/main" id="{1AB52BF0-54E1-765C-5567-EABF3E49C322}"/>
              </a:ext>
            </a:extLst>
          </p:cNvPr>
          <p:cNvSpPr txBox="1"/>
          <p:nvPr/>
        </p:nvSpPr>
        <p:spPr>
          <a:xfrm>
            <a:off x="1018505" y="5782531"/>
            <a:ext cx="6094520"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32E75"/>
                </a:solidFill>
                <a:effectLst/>
                <a:uLnTx/>
                <a:uFillTx/>
                <a:latin typeface="Calibri" panose="020F0502020204030204"/>
                <a:ea typeface="+mn-ea"/>
                <a:cs typeface="+mn-cs"/>
              </a:rPr>
              <a:t>6600 Chase Oaks Blvd, Suite 150 Plano, TX 75023-2383</a:t>
            </a:r>
          </a:p>
        </p:txBody>
      </p:sp>
    </p:spTree>
    <p:extLst>
      <p:ext uri="{BB962C8B-B14F-4D97-AF65-F5344CB8AC3E}">
        <p14:creationId xmlns:p14="http://schemas.microsoft.com/office/powerpoint/2010/main" val="72774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6D1D-EACF-4A7F-89AC-86A5CDDBD2E1}"/>
              </a:ext>
            </a:extLst>
          </p:cNvPr>
          <p:cNvSpPr>
            <a:spLocks noGrp="1"/>
          </p:cNvSpPr>
          <p:nvPr>
            <p:ph type="title"/>
          </p:nvPr>
        </p:nvSpPr>
        <p:spPr/>
        <p:txBody>
          <a:bodyPr/>
          <a:lstStyle/>
          <a:p>
            <a:r>
              <a:rPr lang="en-US"/>
              <a:t>Contents</a:t>
            </a:r>
          </a:p>
        </p:txBody>
      </p:sp>
      <p:sp>
        <p:nvSpPr>
          <p:cNvPr id="24" name="Slide Number Placeholder 23">
            <a:extLst>
              <a:ext uri="{FF2B5EF4-FFF2-40B4-BE49-F238E27FC236}">
                <a16:creationId xmlns:a16="http://schemas.microsoft.com/office/drawing/2014/main" id="{F958A1C0-136A-4FFA-A5A8-31D4AC19767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A5B28FF-6AB3-4272-8651-42FA7714A598}"/>
              </a:ext>
            </a:extLst>
          </p:cNvPr>
          <p:cNvGrpSpPr/>
          <p:nvPr/>
        </p:nvGrpSpPr>
        <p:grpSpPr>
          <a:xfrm>
            <a:off x="1894788" y="1675614"/>
            <a:ext cx="8257881" cy="3506771"/>
            <a:chOff x="4159902" y="1536983"/>
            <a:chExt cx="6242012" cy="3018440"/>
          </a:xfrm>
        </p:grpSpPr>
        <p:grpSp>
          <p:nvGrpSpPr>
            <p:cNvPr id="4" name="Group 3">
              <a:extLst>
                <a:ext uri="{FF2B5EF4-FFF2-40B4-BE49-F238E27FC236}">
                  <a16:creationId xmlns:a16="http://schemas.microsoft.com/office/drawing/2014/main" id="{F8C5C28C-D313-4B3C-83C1-6E86909E52C8}"/>
                </a:ext>
              </a:extLst>
            </p:cNvPr>
            <p:cNvGrpSpPr/>
            <p:nvPr/>
          </p:nvGrpSpPr>
          <p:grpSpPr>
            <a:xfrm>
              <a:off x="4159902" y="1536983"/>
              <a:ext cx="6242012" cy="3018440"/>
              <a:chOff x="2979172" y="1582703"/>
              <a:chExt cx="6242012" cy="3018440"/>
            </a:xfrm>
          </p:grpSpPr>
          <p:grpSp>
            <p:nvGrpSpPr>
              <p:cNvPr id="3" name="Group 2">
                <a:extLst>
                  <a:ext uri="{FF2B5EF4-FFF2-40B4-BE49-F238E27FC236}">
                    <a16:creationId xmlns:a16="http://schemas.microsoft.com/office/drawing/2014/main" id="{10AF27E4-9C8C-4798-928F-AA7317CE7C08}"/>
                  </a:ext>
                </a:extLst>
              </p:cNvPr>
              <p:cNvGrpSpPr/>
              <p:nvPr/>
            </p:nvGrpSpPr>
            <p:grpSpPr>
              <a:xfrm>
                <a:off x="2979172" y="1582703"/>
                <a:ext cx="6242012" cy="2400990"/>
                <a:chOff x="2809413" y="2883350"/>
                <a:chExt cx="6242012" cy="2400990"/>
              </a:xfrm>
            </p:grpSpPr>
            <p:sp>
              <p:nvSpPr>
                <p:cNvPr id="6" name="Rectangle 5">
                  <a:extLst>
                    <a:ext uri="{FF2B5EF4-FFF2-40B4-BE49-F238E27FC236}">
                      <a16:creationId xmlns:a16="http://schemas.microsoft.com/office/drawing/2014/main" id="{729B0D8F-481D-4C94-928E-BC859CD64722}"/>
                    </a:ext>
                  </a:extLst>
                </p:cNvPr>
                <p:cNvSpPr/>
                <p:nvPr/>
              </p:nvSpPr>
              <p:spPr>
                <a:xfrm>
                  <a:off x="2809413" y="2883350"/>
                  <a:ext cx="6233656"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Introduction</a:t>
                  </a:r>
                </a:p>
              </p:txBody>
            </p:sp>
            <p:sp>
              <p:nvSpPr>
                <p:cNvPr id="7" name="Rectangle 6">
                  <a:extLst>
                    <a:ext uri="{FF2B5EF4-FFF2-40B4-BE49-F238E27FC236}">
                      <a16:creationId xmlns:a16="http://schemas.microsoft.com/office/drawing/2014/main" id="{60934024-58F1-41AF-924F-29E3E18FD35D}"/>
                    </a:ext>
                  </a:extLst>
                </p:cNvPr>
                <p:cNvSpPr/>
                <p:nvPr/>
              </p:nvSpPr>
              <p:spPr>
                <a:xfrm>
                  <a:off x="2809413" y="3500800"/>
                  <a:ext cx="6233656"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Charges and Discounts</a:t>
                  </a:r>
                </a:p>
              </p:txBody>
            </p:sp>
            <p:sp>
              <p:nvSpPr>
                <p:cNvPr id="8" name="Rectangle 7">
                  <a:extLst>
                    <a:ext uri="{FF2B5EF4-FFF2-40B4-BE49-F238E27FC236}">
                      <a16:creationId xmlns:a16="http://schemas.microsoft.com/office/drawing/2014/main" id="{AE8F86C5-CE56-450E-9BC9-DB040BF2817D}"/>
                    </a:ext>
                  </a:extLst>
                </p:cNvPr>
                <p:cNvSpPr/>
                <p:nvPr/>
              </p:nvSpPr>
              <p:spPr>
                <a:xfrm>
                  <a:off x="2817769" y="4118250"/>
                  <a:ext cx="6233656"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Reimbursement Methods</a:t>
                  </a:r>
                </a:p>
              </p:txBody>
            </p:sp>
            <p:sp>
              <p:nvSpPr>
                <p:cNvPr id="9" name="Rectangle 8">
                  <a:extLst>
                    <a:ext uri="{FF2B5EF4-FFF2-40B4-BE49-F238E27FC236}">
                      <a16:creationId xmlns:a16="http://schemas.microsoft.com/office/drawing/2014/main" id="{3C150976-FA3A-4240-86DD-027EA11719BE}"/>
                    </a:ext>
                  </a:extLst>
                </p:cNvPr>
                <p:cNvSpPr/>
                <p:nvPr/>
              </p:nvSpPr>
              <p:spPr>
                <a:xfrm>
                  <a:off x="2809413" y="4735700"/>
                  <a:ext cx="6233656"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Contract Analysis &amp; Competitor Intelligence</a:t>
                  </a:r>
                </a:p>
              </p:txBody>
            </p:sp>
            <p:sp>
              <p:nvSpPr>
                <p:cNvPr id="15" name="Oval 14">
                  <a:extLst>
                    <a:ext uri="{FF2B5EF4-FFF2-40B4-BE49-F238E27FC236}">
                      <a16:creationId xmlns:a16="http://schemas.microsoft.com/office/drawing/2014/main" id="{D9049E84-86CF-4C3B-A44F-96BDB60E30E0}"/>
                    </a:ext>
                  </a:extLst>
                </p:cNvPr>
                <p:cNvSpPr/>
                <p:nvPr/>
              </p:nvSpPr>
              <p:spPr>
                <a:xfrm>
                  <a:off x="3200200" y="4168868"/>
                  <a:ext cx="457200" cy="45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6" name="Oval 15">
                  <a:extLst>
                    <a:ext uri="{FF2B5EF4-FFF2-40B4-BE49-F238E27FC236}">
                      <a16:creationId xmlns:a16="http://schemas.microsoft.com/office/drawing/2014/main" id="{43315D17-856D-4B76-BD44-5B433A76B551}"/>
                    </a:ext>
                  </a:extLst>
                </p:cNvPr>
                <p:cNvSpPr/>
                <p:nvPr/>
              </p:nvSpPr>
              <p:spPr>
                <a:xfrm>
                  <a:off x="3200200" y="3553213"/>
                  <a:ext cx="457200" cy="45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7" name="Oval 16">
                  <a:extLst>
                    <a:ext uri="{FF2B5EF4-FFF2-40B4-BE49-F238E27FC236}">
                      <a16:creationId xmlns:a16="http://schemas.microsoft.com/office/drawing/2014/main" id="{5055E5E1-F21D-4002-95D7-CC83581F48CE}"/>
                    </a:ext>
                  </a:extLst>
                </p:cNvPr>
                <p:cNvSpPr/>
                <p:nvPr/>
              </p:nvSpPr>
              <p:spPr>
                <a:xfrm>
                  <a:off x="3200200" y="2937558"/>
                  <a:ext cx="457200" cy="45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18" name="Oval 17">
                  <a:extLst>
                    <a:ext uri="{FF2B5EF4-FFF2-40B4-BE49-F238E27FC236}">
                      <a16:creationId xmlns:a16="http://schemas.microsoft.com/office/drawing/2014/main" id="{76946BE1-CF6D-4B86-A485-C913877CE3DA}"/>
                    </a:ext>
                  </a:extLst>
                </p:cNvPr>
                <p:cNvSpPr/>
                <p:nvPr/>
              </p:nvSpPr>
              <p:spPr>
                <a:xfrm>
                  <a:off x="3200200" y="4784524"/>
                  <a:ext cx="457200" cy="45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grpSp>
          <p:sp>
            <p:nvSpPr>
              <p:cNvPr id="14" name="Rectangle 13">
                <a:extLst>
                  <a:ext uri="{FF2B5EF4-FFF2-40B4-BE49-F238E27FC236}">
                    <a16:creationId xmlns:a16="http://schemas.microsoft.com/office/drawing/2014/main" id="{BA590742-6FA4-48AC-AEF5-C9427D3486B1}"/>
                  </a:ext>
                </a:extLst>
              </p:cNvPr>
              <p:cNvSpPr/>
              <p:nvPr/>
            </p:nvSpPr>
            <p:spPr>
              <a:xfrm>
                <a:off x="2979172" y="4052503"/>
                <a:ext cx="6233656"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Looking Ahead to Transparency Data</a:t>
                </a:r>
              </a:p>
            </p:txBody>
          </p:sp>
        </p:grpSp>
        <p:sp>
          <p:nvSpPr>
            <p:cNvPr id="19" name="Oval 18">
              <a:extLst>
                <a:ext uri="{FF2B5EF4-FFF2-40B4-BE49-F238E27FC236}">
                  <a16:creationId xmlns:a16="http://schemas.microsoft.com/office/drawing/2014/main" id="{C6B45BEB-C925-4332-9308-337CDB392D9A}"/>
                </a:ext>
              </a:extLst>
            </p:cNvPr>
            <p:cNvSpPr/>
            <p:nvPr/>
          </p:nvSpPr>
          <p:spPr>
            <a:xfrm>
              <a:off x="4550689" y="4056372"/>
              <a:ext cx="457200" cy="45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grpSp>
    </p:spTree>
    <p:extLst>
      <p:ext uri="{BB962C8B-B14F-4D97-AF65-F5344CB8AC3E}">
        <p14:creationId xmlns:p14="http://schemas.microsoft.com/office/powerpoint/2010/main" val="260462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D07-FFB6-4EFB-A3FA-EDC0708A1D9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E4C5E-37A8-4118-B565-D585B13A766C}"/>
              </a:ext>
            </a:extLst>
          </p:cNvPr>
          <p:cNvSpPr>
            <a:spLocks noGrp="1"/>
          </p:cNvSpPr>
          <p:nvPr>
            <p:ph idx="1"/>
          </p:nvPr>
        </p:nvSpPr>
        <p:spPr/>
        <p:txBody>
          <a:bodyPr>
            <a:normAutofit/>
          </a:bodyPr>
          <a:lstStyle/>
          <a:p>
            <a:pPr>
              <a:lnSpc>
                <a:spcPct val="100000"/>
              </a:lnSpc>
            </a:pPr>
            <a:r>
              <a:rPr lang="en-US" sz="2800" dirty="0"/>
              <a:t>What is provider contract? </a:t>
            </a:r>
            <a:r>
              <a:rPr lang="en-US" sz="2800" dirty="0" err="1"/>
              <a:t>ChatGPT</a:t>
            </a:r>
            <a:r>
              <a:rPr lang="en-US" sz="2800" dirty="0"/>
              <a:t> says: </a:t>
            </a:r>
          </a:p>
          <a:p>
            <a:pPr lvl="1">
              <a:lnSpc>
                <a:spcPct val="100000"/>
              </a:lnSpc>
            </a:pPr>
            <a:r>
              <a:rPr lang="en-US" sz="2400" dirty="0"/>
              <a:t>A legally binding agreement between a healthcare provider and a payer, such as an insurance company or a government healthcare program. The contract outlines the terms and conditions under which the provider will deliver medical services to the payer’s beneficiaries, and how the provider will be reimbursed for those services. </a:t>
            </a:r>
          </a:p>
          <a:p>
            <a:pPr lvl="1">
              <a:lnSpc>
                <a:spcPct val="100000"/>
              </a:lnSpc>
            </a:pPr>
            <a:r>
              <a:rPr lang="en-US" sz="2400" dirty="0"/>
              <a:t>Typically covers a range of topics including types of services, the fees or reimbursement rates, the quality and performance standards, requirements for claims submitting or other administrative paperwork, etc.</a:t>
            </a:r>
          </a:p>
          <a:p>
            <a:pPr marL="292608" lvl="1" indent="0">
              <a:lnSpc>
                <a:spcPct val="100000"/>
              </a:lnSpc>
              <a:buNone/>
            </a:pPr>
            <a:endParaRPr lang="en-US" sz="2400" dirty="0"/>
          </a:p>
          <a:p>
            <a:pPr lvl="1">
              <a:lnSpc>
                <a:spcPct val="100000"/>
              </a:lnSpc>
            </a:pPr>
            <a:endParaRPr lang="en-US" sz="2400" dirty="0"/>
          </a:p>
          <a:p>
            <a:pPr lvl="1">
              <a:lnSpc>
                <a:spcPct val="100000"/>
              </a:lnSpc>
            </a:pPr>
            <a:endParaRPr lang="en-US" sz="2400" dirty="0"/>
          </a:p>
          <a:p>
            <a:pPr marL="160020" indent="0">
              <a:lnSpc>
                <a:spcPct val="100000"/>
              </a:lnSpc>
              <a:buNone/>
            </a:pPr>
            <a:endParaRPr lang="en-US" sz="2400" dirty="0"/>
          </a:p>
          <a:p>
            <a:pPr>
              <a:lnSpc>
                <a:spcPct val="100000"/>
              </a:lnSpc>
            </a:pPr>
            <a:endParaRPr lang="en-US" sz="2400" dirty="0"/>
          </a:p>
          <a:p>
            <a:pPr marL="292608" lvl="1" indent="0">
              <a:lnSpc>
                <a:spcPts val="1800"/>
              </a:lnSpc>
              <a:buNone/>
            </a:pPr>
            <a:endParaRPr lang="en-US" sz="2400" dirty="0"/>
          </a:p>
          <a:p>
            <a:pPr marL="160020" indent="0">
              <a:lnSpc>
                <a:spcPts val="1800"/>
              </a:lnSpc>
              <a:buNone/>
            </a:pPr>
            <a:endParaRPr lang="en-US" dirty="0"/>
          </a:p>
          <a:p>
            <a:pPr marL="160020" indent="0">
              <a:buNone/>
            </a:pPr>
            <a:endParaRPr lang="en-US" dirty="0"/>
          </a:p>
          <a:p>
            <a:pPr marL="160020" indent="0">
              <a:buNone/>
            </a:pPr>
            <a:endParaRPr lang="en-US" dirty="0"/>
          </a:p>
          <a:p>
            <a:pPr marL="160020" indent="0">
              <a:buNone/>
            </a:pPr>
            <a:endParaRPr lang="en-US" dirty="0"/>
          </a:p>
          <a:p>
            <a:endParaRPr lang="en-US" dirty="0"/>
          </a:p>
          <a:p>
            <a:pPr marL="160020" indent="0">
              <a:buNone/>
            </a:pPr>
            <a:endParaRPr lang="en-US" dirty="0"/>
          </a:p>
        </p:txBody>
      </p:sp>
      <p:sp>
        <p:nvSpPr>
          <p:cNvPr id="4" name="Slide Number Placeholder 3">
            <a:extLst>
              <a:ext uri="{FF2B5EF4-FFF2-40B4-BE49-F238E27FC236}">
                <a16:creationId xmlns:a16="http://schemas.microsoft.com/office/drawing/2014/main" id="{A2AC29D9-AFE2-4565-8DAB-D553D87814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55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D07-FFB6-4EFB-A3FA-EDC0708A1D9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E4C5E-37A8-4118-B565-D585B13A766C}"/>
              </a:ext>
            </a:extLst>
          </p:cNvPr>
          <p:cNvSpPr>
            <a:spLocks noGrp="1"/>
          </p:cNvSpPr>
          <p:nvPr>
            <p:ph idx="1"/>
          </p:nvPr>
        </p:nvSpPr>
        <p:spPr/>
        <p:txBody>
          <a:bodyPr/>
          <a:lstStyle/>
          <a:p>
            <a:pPr>
              <a:lnSpc>
                <a:spcPct val="100000"/>
              </a:lnSpc>
            </a:pPr>
            <a:r>
              <a:rPr lang="en-US" sz="2800" dirty="0"/>
              <a:t>Provider contract impacts all parties in the healthcare industry: carriers/payers, healthcare providers and consumers.</a:t>
            </a:r>
          </a:p>
          <a:p>
            <a:pPr marL="292608" lvl="1" indent="0">
              <a:lnSpc>
                <a:spcPts val="1800"/>
              </a:lnSpc>
              <a:buNone/>
            </a:pPr>
            <a:endParaRPr lang="en-US" sz="2400" dirty="0"/>
          </a:p>
          <a:p>
            <a:pPr lvl="1">
              <a:lnSpc>
                <a:spcPts val="1800"/>
              </a:lnSpc>
            </a:pPr>
            <a:r>
              <a:rPr lang="en-US" sz="2400" dirty="0"/>
              <a:t>Reimbursement rate and structure is one of the most important elements </a:t>
            </a:r>
          </a:p>
          <a:p>
            <a:pPr lvl="1">
              <a:lnSpc>
                <a:spcPts val="1800"/>
              </a:lnSpc>
            </a:pPr>
            <a:r>
              <a:rPr lang="en-US" sz="2400" dirty="0"/>
              <a:t>Critical for carriers to control the medical cost</a:t>
            </a:r>
          </a:p>
          <a:p>
            <a:pPr lvl="1">
              <a:lnSpc>
                <a:spcPts val="1800"/>
              </a:lnSpc>
            </a:pPr>
            <a:r>
              <a:rPr lang="en-US" sz="2400" dirty="0"/>
              <a:t>Critical for providers to maintain financial viability</a:t>
            </a:r>
          </a:p>
          <a:p>
            <a:pPr lvl="1">
              <a:lnSpc>
                <a:spcPts val="1800"/>
              </a:lnSpc>
            </a:pPr>
            <a:r>
              <a:rPr lang="en-US" sz="2400" dirty="0"/>
              <a:t>Directly affects the out-of-pocket cost for consumers</a:t>
            </a:r>
          </a:p>
          <a:p>
            <a:pPr marL="160020" indent="0">
              <a:lnSpc>
                <a:spcPts val="1800"/>
              </a:lnSpc>
              <a:buNone/>
            </a:pPr>
            <a:endParaRPr lang="en-US" dirty="0"/>
          </a:p>
          <a:p>
            <a:pPr marL="160020" indent="0">
              <a:lnSpc>
                <a:spcPts val="1800"/>
              </a:lnSpc>
              <a:buNone/>
            </a:pPr>
            <a:endParaRPr lang="en-US" dirty="0"/>
          </a:p>
          <a:p>
            <a:r>
              <a:rPr lang="en-US" sz="2800" dirty="0"/>
              <a:t>This discussion will focus on the fee-for-service type of contracts. </a:t>
            </a:r>
          </a:p>
          <a:p>
            <a:pPr marL="160020" indent="0">
              <a:buNone/>
            </a:pPr>
            <a:endParaRPr lang="en-US" sz="2800" dirty="0"/>
          </a:p>
          <a:p>
            <a:pPr marL="160020" indent="0">
              <a:buNone/>
            </a:pPr>
            <a:endParaRPr lang="en-US" dirty="0"/>
          </a:p>
          <a:p>
            <a:endParaRPr lang="en-US" dirty="0"/>
          </a:p>
          <a:p>
            <a:pPr marL="160020" indent="0">
              <a:buNone/>
            </a:pPr>
            <a:endParaRPr lang="en-US" dirty="0"/>
          </a:p>
        </p:txBody>
      </p:sp>
      <p:sp>
        <p:nvSpPr>
          <p:cNvPr id="4" name="Slide Number Placeholder 3">
            <a:extLst>
              <a:ext uri="{FF2B5EF4-FFF2-40B4-BE49-F238E27FC236}">
                <a16:creationId xmlns:a16="http://schemas.microsoft.com/office/drawing/2014/main" id="{A2AC29D9-AFE2-4565-8DAB-D553D87814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600" b="0" i="0" u="none" strike="noStrike" kern="1200" cap="none" spc="0" normalizeH="0" baseline="0" noProof="0" smtClean="0">
                <a:ln>
                  <a:noFill/>
                </a:ln>
                <a:solidFill>
                  <a:srgbClr val="132E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132E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595254"/>
      </p:ext>
    </p:extLst>
  </p:cSld>
  <p:clrMapOvr>
    <a:masterClrMapping/>
  </p:clrMapOvr>
</p:sld>
</file>

<file path=ppt/theme/theme1.xml><?xml version="1.0" encoding="utf-8"?>
<a:theme xmlns:a="http://schemas.openxmlformats.org/drawingml/2006/main" name="SOA_presentation_template">
  <a:themeElements>
    <a:clrScheme name="SOA Brand Colors">
      <a:dk1>
        <a:srgbClr val="000000"/>
      </a:dk1>
      <a:lt1>
        <a:sysClr val="window" lastClr="FFFFFF"/>
      </a:lt1>
      <a:dk2>
        <a:srgbClr val="024D7C"/>
      </a:dk2>
      <a:lt2>
        <a:srgbClr val="BEBBBA"/>
      </a:lt2>
      <a:accent1>
        <a:srgbClr val="024D7C"/>
      </a:accent1>
      <a:accent2>
        <a:srgbClr val="77C4D5"/>
      </a:accent2>
      <a:accent3>
        <a:srgbClr val="D23138"/>
      </a:accent3>
      <a:accent4>
        <a:srgbClr val="FDCE07"/>
      </a:accent4>
      <a:accent5>
        <a:srgbClr val="BABF33"/>
      </a:accent5>
      <a:accent6>
        <a:srgbClr val="E27F26"/>
      </a:accent6>
      <a:hlink>
        <a:srgbClr val="D23138"/>
      </a:hlink>
      <a:folHlink>
        <a:srgbClr val="77C4D5"/>
      </a:folHlink>
    </a:clrScheme>
    <a:fontScheme name="SOA Brand Fonts">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420DED-2B51-B349-AC68-55C5A7B47DE2}" vid="{749E6D58-9F36-BF41-B512-6B7DB0A451B7}"/>
    </a:ext>
  </a:extLst>
</a:theme>
</file>

<file path=ppt/theme/theme2.xml><?xml version="1.0" encoding="utf-8"?>
<a:theme xmlns:a="http://schemas.openxmlformats.org/drawingml/2006/main" name="Retrospect">
  <a:themeElements>
    <a:clrScheme name="For Gold Background Logo">
      <a:dk1>
        <a:srgbClr val="132E75"/>
      </a:dk1>
      <a:lt1>
        <a:sysClr val="window" lastClr="FFFFFF"/>
      </a:lt1>
      <a:dk2>
        <a:srgbClr val="FCB316"/>
      </a:dk2>
      <a:lt2>
        <a:srgbClr val="CCDDEA"/>
      </a:lt2>
      <a:accent1>
        <a:srgbClr val="FCB316"/>
      </a:accent1>
      <a:accent2>
        <a:srgbClr val="132E75"/>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OA Brand Colors">
    <a:dk1>
      <a:srgbClr val="000000"/>
    </a:dk1>
    <a:lt1>
      <a:sysClr val="window" lastClr="FFFFFF"/>
    </a:lt1>
    <a:dk2>
      <a:srgbClr val="024D7C"/>
    </a:dk2>
    <a:lt2>
      <a:srgbClr val="BEBBBA"/>
    </a:lt2>
    <a:accent1>
      <a:srgbClr val="024D7C"/>
    </a:accent1>
    <a:accent2>
      <a:srgbClr val="77C4D5"/>
    </a:accent2>
    <a:accent3>
      <a:srgbClr val="D23138"/>
    </a:accent3>
    <a:accent4>
      <a:srgbClr val="FDCE07"/>
    </a:accent4>
    <a:accent5>
      <a:srgbClr val="BABF33"/>
    </a:accent5>
    <a:accent6>
      <a:srgbClr val="E27F26"/>
    </a:accent6>
    <a:hlink>
      <a:srgbClr val="D23138"/>
    </a:hlink>
    <a:folHlink>
      <a:srgbClr val="77C4D5"/>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BEB416B-6015-E944-B977-F110BFCB14C5}">
  <we:reference id="wa200000729" version="3.9.283.0" store="en-US" storeType="OMEX"/>
  <we:alternateReferences>
    <we:reference id="WA200000729" version="3.9.283.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1251</TotalTime>
  <Words>1888</Words>
  <Application>Microsoft Macintosh PowerPoint</Application>
  <PresentationFormat>Widescreen</PresentationFormat>
  <Paragraphs>339</Paragraphs>
  <Slides>33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Baskerville Old Face</vt:lpstr>
      <vt:lpstr>Calibri</vt:lpstr>
      <vt:lpstr>Calibri Light</vt:lpstr>
      <vt:lpstr>Corbel</vt:lpstr>
      <vt:lpstr>Courier New</vt:lpstr>
      <vt:lpstr>Futura Condensed Medium</vt:lpstr>
      <vt:lpstr>SOA_presentation_template</vt:lpstr>
      <vt:lpstr>Retrospect</vt:lpstr>
      <vt:lpstr>PowerPoint Presentation</vt:lpstr>
      <vt:lpstr>PowerPoint Presentation</vt:lpstr>
      <vt:lpstr>SOA Antitrust Compliance Guidelines</vt:lpstr>
      <vt:lpstr>Presentation Disclaimer</vt:lpstr>
      <vt:lpstr>Introductions</vt:lpstr>
      <vt:lpstr>Provider Contracting </vt:lpstr>
      <vt:lpstr>Contents</vt:lpstr>
      <vt:lpstr>Introduction</vt:lpstr>
      <vt:lpstr>Introduction</vt:lpstr>
      <vt:lpstr>Charges and Discounts</vt:lpstr>
      <vt:lpstr>Charges and Discounts</vt:lpstr>
      <vt:lpstr>Reimbursement Methods</vt:lpstr>
      <vt:lpstr>Contract Analysis</vt:lpstr>
      <vt:lpstr>Competitor Intelligence</vt:lpstr>
      <vt:lpstr>Looking Ahead: Transparency Data</vt:lpstr>
      <vt:lpstr>Payer Transparency Files</vt:lpstr>
      <vt:lpstr>CMS Transparency Initiatives</vt:lpstr>
      <vt:lpstr>Payer Files Layout</vt:lpstr>
      <vt:lpstr>JSON Format</vt:lpstr>
      <vt:lpstr>JSON -&gt; CSV Considerations</vt:lpstr>
      <vt:lpstr>File Data</vt:lpstr>
      <vt:lpstr>File Data</vt:lpstr>
      <vt:lpstr>Current Limitations</vt:lpstr>
      <vt:lpstr>Strategic questions about long term implications of transparency data</vt:lpstr>
      <vt:lpstr>Before Transparency Data</vt:lpstr>
      <vt:lpstr>Before Transparency Data     continued</vt:lpstr>
      <vt:lpstr>After Transparency Data</vt:lpstr>
      <vt:lpstr>After Transparency Data     continued</vt:lpstr>
      <vt:lpstr>Catalyst To Pursue All Payer System?</vt:lpstr>
      <vt:lpstr>The Big Question?</vt:lpstr>
      <vt:lpstr>The Big Question?      continued</vt:lpstr>
      <vt:lpstr>Q&amp;A</vt:lpstr>
      <vt:lpstr>Fill Out the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Wojcik</dc:creator>
  <cp:lastModifiedBy>David Axene</cp:lastModifiedBy>
  <cp:revision>49</cp:revision>
  <cp:lastPrinted>2015-07-27T19:55:15Z</cp:lastPrinted>
  <dcterms:created xsi:type="dcterms:W3CDTF">2019-07-02T19:27:58Z</dcterms:created>
  <dcterms:modified xsi:type="dcterms:W3CDTF">2023-06-29T14:34:50Z</dcterms:modified>
</cp:coreProperties>
</file>